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72" r:id="rId2"/>
    <p:sldId id="273" r:id="rId3"/>
    <p:sldId id="257" r:id="rId4"/>
    <p:sldId id="275" r:id="rId5"/>
    <p:sldId id="279" r:id="rId6"/>
    <p:sldId id="278" r:id="rId7"/>
    <p:sldId id="258" r:id="rId8"/>
    <p:sldId id="280" r:id="rId9"/>
    <p:sldId id="283" r:id="rId10"/>
    <p:sldId id="281" r:id="rId11"/>
    <p:sldId id="284" r:id="rId12"/>
    <p:sldId id="285" r:id="rId13"/>
    <p:sldId id="259" r:id="rId14"/>
    <p:sldId id="286" r:id="rId15"/>
    <p:sldId id="287" r:id="rId16"/>
    <p:sldId id="260" r:id="rId17"/>
    <p:sldId id="288" r:id="rId18"/>
    <p:sldId id="289" r:id="rId19"/>
    <p:sldId id="301" r:id="rId20"/>
    <p:sldId id="302" r:id="rId21"/>
    <p:sldId id="261" r:id="rId22"/>
    <p:sldId id="291" r:id="rId23"/>
    <p:sldId id="292" r:id="rId24"/>
    <p:sldId id="307" r:id="rId25"/>
    <p:sldId id="308" r:id="rId26"/>
    <p:sldId id="309" r:id="rId27"/>
    <p:sldId id="306" r:id="rId28"/>
    <p:sldId id="293" r:id="rId29"/>
    <p:sldId id="294" r:id="rId30"/>
    <p:sldId id="295" r:id="rId31"/>
    <p:sldId id="290" r:id="rId32"/>
    <p:sldId id="303" r:id="rId33"/>
    <p:sldId id="296" r:id="rId34"/>
    <p:sldId id="305" r:id="rId35"/>
    <p:sldId id="304" r:id="rId36"/>
    <p:sldId id="298" r:id="rId37"/>
    <p:sldId id="297" r:id="rId38"/>
    <p:sldId id="300" r:id="rId39"/>
    <p:sldId id="299" r:id="rId40"/>
    <p:sldId id="310" r:id="rId41"/>
    <p:sldId id="312" r:id="rId42"/>
    <p:sldId id="313" r:id="rId43"/>
    <p:sldId id="311" r:id="rId44"/>
    <p:sldId id="318" r:id="rId45"/>
    <p:sldId id="314" r:id="rId46"/>
    <p:sldId id="315" r:id="rId47"/>
    <p:sldId id="316" r:id="rId48"/>
    <p:sldId id="317" r:id="rId4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6" d="100"/>
          <a:sy n="46" d="100"/>
        </p:scale>
        <p:origin x="-398" y="-91"/>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A6559E-CEEC-47D6-B5B7-578DB813121F}" type="datetimeFigureOut">
              <a:rPr lang="es-CO" smtClean="0"/>
              <a:pPr/>
              <a:t>14/02/2012</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6F6BCE-C55C-484A-8B59-9DEA3B03CBE8}" type="slidenum">
              <a:rPr lang="es-CO" smtClean="0"/>
              <a:pPr/>
              <a:t>‹Nº›</a:t>
            </a:fld>
            <a:endParaRPr lang="es-CO"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376F6BCE-C55C-484A-8B59-9DEA3B03CBE8}" type="slidenum">
              <a:rPr lang="es-CO" smtClean="0"/>
              <a:pPr/>
              <a:t>10</a:t>
            </a:fld>
            <a:endParaRPr lang="es-CO"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14/02/2012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14/02/2012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14/02/2012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14/02/2012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14/02/2012</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14/02/2012</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14/02/2012</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14/02/2012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14/02/2012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14/02/2012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14/02/2012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14/02/2012</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pandevida810.blogspot.com/2009/02/escribe-tu-resumen-aqui.html" TargetMode="Externa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548680"/>
            <a:ext cx="7772400" cy="1512168"/>
          </a:xfrm>
          <a:gradFill>
            <a:gsLst>
              <a:gs pos="57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a:bodyPr>
          <a:lstStyle/>
          <a:p>
            <a:r>
              <a:rPr lang="es-CO" sz="4800" b="1" dirty="0" smtClean="0">
                <a:latin typeface="Agency FB" pitchFamily="34" charset="0"/>
              </a:rPr>
              <a:t>¿A quién nos parecemos?</a:t>
            </a:r>
            <a:endParaRPr lang="es-CO" sz="4800" b="1" dirty="0">
              <a:latin typeface="Agency FB" pitchFamily="34" charset="0"/>
            </a:endParaRPr>
          </a:p>
        </p:txBody>
      </p:sp>
      <p:sp>
        <p:nvSpPr>
          <p:cNvPr id="3" name="2 Subtítulo"/>
          <p:cNvSpPr>
            <a:spLocks noGrp="1"/>
          </p:cNvSpPr>
          <p:nvPr>
            <p:ph type="subTitle" idx="1"/>
          </p:nvPr>
        </p:nvSpPr>
        <p:spPr>
          <a:xfrm>
            <a:off x="467544" y="3068960"/>
            <a:ext cx="8064896" cy="1152128"/>
          </a:xfrm>
          <a:gradFill>
            <a:gsLst>
              <a:gs pos="53000">
                <a:srgbClr val="5E9EFF"/>
              </a:gs>
              <a:gs pos="39999">
                <a:srgbClr val="85C2FF"/>
              </a:gs>
              <a:gs pos="70000">
                <a:srgbClr val="C4D6EB"/>
              </a:gs>
              <a:gs pos="100000">
                <a:srgbClr val="FFEBFA"/>
              </a:gs>
            </a:gsLst>
            <a:lin ang="5400000" scaled="0"/>
          </a:gradFill>
        </p:spPr>
        <p:txBody>
          <a:bodyPr>
            <a:noAutofit/>
          </a:bodyPr>
          <a:lstStyle/>
          <a:p>
            <a:r>
              <a:rPr lang="es-CO" sz="3600" b="1" dirty="0" smtClean="0">
                <a:solidFill>
                  <a:srgbClr val="002060"/>
                </a:solidFill>
                <a:latin typeface="Agency FB" pitchFamily="34" charset="0"/>
              </a:rPr>
              <a:t>El propósito de Dios al crearnos era que nos pareciéramos a Él siempre</a:t>
            </a:r>
            <a:endParaRPr lang="es-CO" sz="3600" b="1" dirty="0">
              <a:solidFill>
                <a:srgbClr val="002060"/>
              </a:solidFill>
              <a:latin typeface="Agency FB"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78896" cy="5649491"/>
          </a:xfrm>
        </p:spPr>
        <p:txBody>
          <a:bodyPr>
            <a:normAutofit lnSpcReduction="10000"/>
          </a:bodyPr>
          <a:lstStyle/>
          <a:p>
            <a:pPr algn="ctr">
              <a:buNone/>
            </a:pPr>
            <a:r>
              <a:rPr lang="es-CO" dirty="0" smtClean="0"/>
              <a:t> </a:t>
            </a:r>
            <a:r>
              <a:rPr lang="es-CO" sz="4800" dirty="0" smtClean="0"/>
              <a:t>Por sus frutos los conoceréis. </a:t>
            </a:r>
          </a:p>
          <a:p>
            <a:pPr algn="ctr">
              <a:buNone/>
            </a:pPr>
            <a:endParaRPr lang="es-CO" sz="4800" dirty="0" smtClean="0"/>
          </a:p>
          <a:p>
            <a:pPr algn="ctr">
              <a:buNone/>
            </a:pPr>
            <a:r>
              <a:rPr lang="es-CO" sz="4800" dirty="0" smtClean="0"/>
              <a:t>¿Acaso se recogen uvas de los espinos, o higos de los abrojos? </a:t>
            </a:r>
            <a:r>
              <a:rPr lang="es-CO" dirty="0" smtClean="0">
                <a:solidFill>
                  <a:srgbClr val="FF0000"/>
                </a:solidFill>
              </a:rPr>
              <a:t>Mat.12.16.</a:t>
            </a:r>
            <a:endParaRPr lang="es-CO" dirty="0">
              <a:solidFill>
                <a:srgbClr val="FF0000"/>
              </a:solidFill>
            </a:endParaRPr>
          </a:p>
        </p:txBody>
      </p:sp>
      <p:pic>
        <p:nvPicPr>
          <p:cNvPr id="1026" name="Picture 2" descr="http://t2.gstatic.com/images?q=tbn:ANd9GcStezrlB2LxAFUtsrNaIezTV-RKVDnEFeqAuh54ictX2XLaW_u-Kw"/>
          <p:cNvPicPr>
            <a:picLocks noChangeAspect="1" noChangeArrowheads="1"/>
          </p:cNvPicPr>
          <p:nvPr/>
        </p:nvPicPr>
        <p:blipFill>
          <a:blip r:embed="rId2" cstate="print"/>
          <a:srcRect/>
          <a:stretch>
            <a:fillRect/>
          </a:stretch>
        </p:blipFill>
        <p:spPr bwMode="auto">
          <a:xfrm>
            <a:off x="5508104" y="980728"/>
            <a:ext cx="3384376" cy="4824536"/>
          </a:xfrm>
          <a:prstGeom prst="rect">
            <a:avLst/>
          </a:prstGeom>
          <a:noFill/>
        </p:spPr>
      </p:pic>
      <p:pic>
        <p:nvPicPr>
          <p:cNvPr id="1028" name="Picture 4" descr="http://t0.gstatic.com/images?q=tbn:ANd9GcQ2Y_YyHK1TNbEK_4eFuuaIeZAZO6C3CltjXAg6aaNfdE00vM9B"/>
          <p:cNvPicPr>
            <a:picLocks noChangeAspect="1" noChangeArrowheads="1"/>
          </p:cNvPicPr>
          <p:nvPr/>
        </p:nvPicPr>
        <p:blipFill>
          <a:blip r:embed="rId3" cstate="print"/>
          <a:srcRect/>
          <a:stretch>
            <a:fillRect/>
          </a:stretch>
        </p:blipFill>
        <p:spPr bwMode="auto">
          <a:xfrm>
            <a:off x="6228184" y="3068960"/>
            <a:ext cx="1512168" cy="24482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4)">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wheel(4)">
                                      <p:cBhvr>
                                        <p:cTn id="17" dur="2000"/>
                                        <p:tgtEl>
                                          <p:spTgt spid="1026"/>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1028"/>
                                        </p:tgtEl>
                                        <p:attrNameLst>
                                          <p:attrName>style.visibility</p:attrName>
                                        </p:attrNameLst>
                                      </p:cBhvr>
                                      <p:to>
                                        <p:strVal val="visible"/>
                                      </p:to>
                                    </p:set>
                                    <p:anim calcmode="lin" valueType="num">
                                      <p:cBhvr>
                                        <p:cTn id="22" dur="500" fill="hold"/>
                                        <p:tgtEl>
                                          <p:spTgt spid="1028"/>
                                        </p:tgtEl>
                                        <p:attrNameLst>
                                          <p:attrName>ppt_w</p:attrName>
                                        </p:attrNameLst>
                                      </p:cBhvr>
                                      <p:tavLst>
                                        <p:tav tm="0">
                                          <p:val>
                                            <p:fltVal val="0"/>
                                          </p:val>
                                        </p:tav>
                                        <p:tav tm="100000">
                                          <p:val>
                                            <p:strVal val="#ppt_w"/>
                                          </p:val>
                                        </p:tav>
                                      </p:tavLst>
                                    </p:anim>
                                    <p:anim calcmode="lin" valueType="num">
                                      <p:cBhvr>
                                        <p:cTn id="23" dur="500" fill="hold"/>
                                        <p:tgtEl>
                                          <p:spTgt spid="1028"/>
                                        </p:tgtEl>
                                        <p:attrNameLst>
                                          <p:attrName>ppt_h</p:attrName>
                                        </p:attrNameLst>
                                      </p:cBhvr>
                                      <p:tavLst>
                                        <p:tav tm="0">
                                          <p:val>
                                            <p:fltVal val="0"/>
                                          </p:val>
                                        </p:tav>
                                        <p:tav tm="100000">
                                          <p:val>
                                            <p:strVal val="#ppt_h"/>
                                          </p:val>
                                        </p:tav>
                                      </p:tavLst>
                                    </p:anim>
                                    <p:animEffect transition="in" filter="fade">
                                      <p:cBhvr>
                                        <p:cTn id="24"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1152128"/>
          </a:xfrm>
        </p:spPr>
        <p:txBody>
          <a:bodyPr>
            <a:normAutofit/>
          </a:bodyPr>
          <a:lstStyle/>
          <a:p>
            <a:pPr algn="ctr">
              <a:buNone/>
            </a:pPr>
            <a:r>
              <a:rPr lang="es-ES" dirty="0" smtClean="0"/>
              <a:t>    </a:t>
            </a:r>
            <a:r>
              <a:rPr lang="es-ES" dirty="0" smtClean="0">
                <a:solidFill>
                  <a:srgbClr val="FF0000"/>
                </a:solidFill>
              </a:rPr>
              <a:t>Gén. 1:27</a:t>
            </a:r>
            <a:r>
              <a:rPr lang="es-ES" dirty="0" smtClean="0"/>
              <a:t> dice que los hombres fuimos creados a imagen y semejanza de Dios. </a:t>
            </a:r>
            <a:endParaRPr lang="es-ES" dirty="0"/>
          </a:p>
        </p:txBody>
      </p:sp>
      <p:sp>
        <p:nvSpPr>
          <p:cNvPr id="4" name="3 Rectángulo"/>
          <p:cNvSpPr/>
          <p:nvPr/>
        </p:nvSpPr>
        <p:spPr>
          <a:xfrm>
            <a:off x="251520" y="2132856"/>
            <a:ext cx="5832648" cy="4830445"/>
          </a:xfrm>
          <a:prstGeom prst="rect">
            <a:avLst/>
          </a:prstGeom>
        </p:spPr>
        <p:txBody>
          <a:bodyPr wrap="square">
            <a:spAutoFit/>
          </a:bodyPr>
          <a:lstStyle/>
          <a:p>
            <a:pPr algn="ctr">
              <a:buNone/>
            </a:pPr>
            <a:r>
              <a:rPr lang="es-ES" sz="2800" dirty="0" smtClean="0"/>
              <a:t>Pero muy pronto perdimos ese parecido por culpa de Adán, al desobedecer la orden expresa de Dios:</a:t>
            </a:r>
            <a:r>
              <a:rPr lang="es-CO" sz="2800" baseline="30000" dirty="0" smtClean="0"/>
              <a:t> </a:t>
            </a:r>
          </a:p>
          <a:p>
            <a:pPr algn="ctr">
              <a:buNone/>
            </a:pPr>
            <a:endParaRPr lang="es-CO" sz="2800" b="1" baseline="30000" dirty="0" smtClean="0"/>
          </a:p>
          <a:p>
            <a:pPr algn="ctr">
              <a:buNone/>
            </a:pPr>
            <a:r>
              <a:rPr lang="es-CO" sz="2800" b="1" dirty="0" smtClean="0"/>
              <a:t>Y mandó Jehová Dios al hombre, diciendo: “De todo árbol del huerto podrás comer; </a:t>
            </a:r>
            <a:r>
              <a:rPr lang="es-CO" sz="2800" b="1" u="sng" dirty="0" smtClean="0">
                <a:solidFill>
                  <a:srgbClr val="0070C0"/>
                </a:solidFill>
              </a:rPr>
              <a:t>mas del árbol de la ciencia del bien y del mal no comerás; porque el día que de él comieres, ciertamente morirás</a:t>
            </a:r>
            <a:r>
              <a:rPr lang="es-CO" sz="2800" dirty="0" smtClean="0"/>
              <a:t>” </a:t>
            </a:r>
            <a:r>
              <a:rPr lang="es-CO" sz="2800" dirty="0" smtClean="0">
                <a:solidFill>
                  <a:srgbClr val="FF0000"/>
                </a:solidFill>
              </a:rPr>
              <a:t>(Génesis 2:16,17).</a:t>
            </a:r>
          </a:p>
        </p:txBody>
      </p:sp>
      <p:pic>
        <p:nvPicPr>
          <p:cNvPr id="17412" name="Picture 4" descr="http://t0.gstatic.com/images?q=tbn:ANd9GcSTUHh_Cxpr6GC6gtLmO2b-Rk0g-_Dqa6maVe-XO7hobo8f7pgUwg"/>
          <p:cNvPicPr>
            <a:picLocks noChangeAspect="1" noChangeArrowheads="1"/>
          </p:cNvPicPr>
          <p:nvPr/>
        </p:nvPicPr>
        <p:blipFill>
          <a:blip r:embed="rId2" cstate="print"/>
          <a:srcRect/>
          <a:stretch>
            <a:fillRect/>
          </a:stretch>
        </p:blipFill>
        <p:spPr bwMode="auto">
          <a:xfrm>
            <a:off x="6300192" y="2204864"/>
            <a:ext cx="2466975" cy="2351907"/>
          </a:xfrm>
          <a:prstGeom prst="rect">
            <a:avLst/>
          </a:prstGeom>
          <a:noFill/>
        </p:spPr>
      </p:pic>
      <p:pic>
        <p:nvPicPr>
          <p:cNvPr id="17414" name="Picture 6" descr="http://t3.gstatic.com/images?q=tbn:ANd9GcTPPtY8aXX3CVul6WDL4z5iwqN-iLMxV_8F4TmyWH0zONg70AYs"/>
          <p:cNvPicPr>
            <a:picLocks noChangeAspect="1" noChangeArrowheads="1"/>
          </p:cNvPicPr>
          <p:nvPr/>
        </p:nvPicPr>
        <p:blipFill>
          <a:blip r:embed="rId3" cstate="print"/>
          <a:srcRect/>
          <a:stretch>
            <a:fillRect/>
          </a:stretch>
        </p:blipFill>
        <p:spPr bwMode="auto">
          <a:xfrm>
            <a:off x="6300192" y="4725144"/>
            <a:ext cx="2520280" cy="18722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4)">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17412"/>
                                        </p:tgtEl>
                                        <p:attrNameLst>
                                          <p:attrName>style.visibility</p:attrName>
                                        </p:attrNameLst>
                                      </p:cBhvr>
                                      <p:to>
                                        <p:strVal val="visible"/>
                                      </p:to>
                                    </p:set>
                                    <p:animEffect transition="in" filter="wheel(4)">
                                      <p:cBhvr>
                                        <p:cTn id="12" dur="2000"/>
                                        <p:tgtEl>
                                          <p:spTgt spid="17412"/>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p:cTn id="17"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19" dur="500"/>
                                        <p:tgtEl>
                                          <p:spTgt spid="4">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nodeType="clickEffect">
                                  <p:stCondLst>
                                    <p:cond delay="0"/>
                                  </p:stCondLst>
                                  <p:childTnLst>
                                    <p:set>
                                      <p:cBhvr>
                                        <p:cTn id="23" dur="1" fill="hold">
                                          <p:stCondLst>
                                            <p:cond delay="0"/>
                                          </p:stCondLst>
                                        </p:cTn>
                                        <p:tgtEl>
                                          <p:spTgt spid="17414"/>
                                        </p:tgtEl>
                                        <p:attrNameLst>
                                          <p:attrName>style.visibility</p:attrName>
                                        </p:attrNameLst>
                                      </p:cBhvr>
                                      <p:to>
                                        <p:strVal val="visible"/>
                                      </p:to>
                                    </p:set>
                                    <p:animEffect transition="in" filter="wheel(4)">
                                      <p:cBhvr>
                                        <p:cTn id="24" dur="2000"/>
                                        <p:tgtEl>
                                          <p:spTgt spid="174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932040" y="548680"/>
            <a:ext cx="3754760" cy="5577483"/>
          </a:xfrm>
        </p:spPr>
        <p:txBody>
          <a:bodyPr>
            <a:normAutofit fontScale="85000" lnSpcReduction="20000"/>
          </a:bodyPr>
          <a:lstStyle/>
          <a:p>
            <a:pPr algn="ctr">
              <a:buNone/>
            </a:pPr>
            <a:r>
              <a:rPr lang="es-ES" dirty="0" smtClean="0"/>
              <a:t>    Adán por su pecado debía morir, pero a través del sacrificio del cordero que simbolizaba a Cristo, podía recuperar esa imagen perdida.</a:t>
            </a:r>
          </a:p>
          <a:p>
            <a:pPr>
              <a:buNone/>
            </a:pPr>
            <a:endParaRPr lang="es-ES" dirty="0" smtClean="0"/>
          </a:p>
          <a:p>
            <a:pPr algn="ctr">
              <a:buNone/>
            </a:pPr>
            <a:r>
              <a:rPr lang="es-ES" dirty="0" smtClean="0"/>
              <a:t>    Que no es otra cosa que  el amor de Cristo, que se hizo semejante en todo a nosotros, menos en el pecado para que volviésemos a ser semejantes al Creador.</a:t>
            </a:r>
          </a:p>
          <a:p>
            <a:endParaRPr lang="es-CO" dirty="0"/>
          </a:p>
        </p:txBody>
      </p:sp>
      <p:pic>
        <p:nvPicPr>
          <p:cNvPr id="31746" name="Picture 2" descr="http://t0.gstatic.com/images?q=tbn:ANd9GcRs81At752EEzdYxvxZs5nnuZFvVtyhFA5d5tpqTSr4Jozaok-m"/>
          <p:cNvPicPr>
            <a:picLocks noChangeAspect="1" noChangeArrowheads="1"/>
          </p:cNvPicPr>
          <p:nvPr/>
        </p:nvPicPr>
        <p:blipFill>
          <a:blip r:embed="rId2" cstate="print"/>
          <a:srcRect/>
          <a:stretch>
            <a:fillRect/>
          </a:stretch>
        </p:blipFill>
        <p:spPr bwMode="auto">
          <a:xfrm>
            <a:off x="755576" y="764704"/>
            <a:ext cx="3888432" cy="3960440"/>
          </a:xfrm>
          <a:prstGeom prst="rect">
            <a:avLst/>
          </a:prstGeom>
          <a:noFill/>
        </p:spPr>
      </p:pic>
      <p:pic>
        <p:nvPicPr>
          <p:cNvPr id="31748" name="Picture 4" descr="http://t3.gstatic.com/images?q=tbn:ANd9GcQ8sk9fSuLQytUlJrnSmT4vs58iP4bOLn0ZsYNC8F1-hm-TMrBuXw"/>
          <p:cNvPicPr>
            <a:picLocks noChangeAspect="1" noChangeArrowheads="1"/>
          </p:cNvPicPr>
          <p:nvPr/>
        </p:nvPicPr>
        <p:blipFill>
          <a:blip r:embed="rId3" cstate="print"/>
          <a:srcRect/>
          <a:stretch>
            <a:fillRect/>
          </a:stretch>
        </p:blipFill>
        <p:spPr bwMode="auto">
          <a:xfrm>
            <a:off x="971600" y="2996952"/>
            <a:ext cx="1512168" cy="792088"/>
          </a:xfrm>
          <a:prstGeom prst="rect">
            <a:avLst/>
          </a:prstGeom>
          <a:noFill/>
        </p:spPr>
      </p:pic>
      <p:sp>
        <p:nvSpPr>
          <p:cNvPr id="6" name="5 Rectángulo"/>
          <p:cNvSpPr/>
          <p:nvPr/>
        </p:nvSpPr>
        <p:spPr>
          <a:xfrm>
            <a:off x="323528" y="4941168"/>
            <a:ext cx="4608511" cy="1631216"/>
          </a:xfrm>
          <a:prstGeom prst="rect">
            <a:avLst/>
          </a:prstGeom>
        </p:spPr>
        <p:txBody>
          <a:bodyPr wrap="square">
            <a:spAutoFit/>
          </a:bodyPr>
          <a:lstStyle/>
          <a:p>
            <a:pPr algn="ctr"/>
            <a:r>
              <a:rPr lang="es-CO" sz="2000" b="1" dirty="0" smtClean="0">
                <a:solidFill>
                  <a:srgbClr val="FF0000"/>
                </a:solidFill>
              </a:rPr>
              <a:t>Por lo cual, debía ser en todo semejante á los hermanos, para venir á ser misericordioso…., para expiar los pecados del pueblo.</a:t>
            </a:r>
            <a:r>
              <a:rPr lang="es-ES" sz="2000" b="1" dirty="0" smtClean="0"/>
              <a:t>(Heb. 2, 17)</a:t>
            </a:r>
            <a:r>
              <a:rPr lang="es-ES" sz="2000" b="1" dirty="0" smtClean="0">
                <a:solidFill>
                  <a:srgbClr val="FF0000"/>
                </a:solidFill>
              </a:rPr>
              <a:t>. Jesús se convirtió en nuestro fiador.</a:t>
            </a:r>
            <a:endParaRPr lang="es-CO" sz="2000" b="1" dirty="0">
              <a:solidFill>
                <a:srgbClr val="FF00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dirty="0" smtClean="0"/>
              <a:t> </a:t>
            </a:r>
            <a:r>
              <a:rPr lang="es-CO" dirty="0" smtClean="0">
                <a:latin typeface="Harlow Solid Italic" pitchFamily="82" charset="0"/>
              </a:rPr>
              <a:t>Después del Edén ¿A quién nos parecemos a Adán o a Cristo?</a:t>
            </a:r>
            <a:endParaRPr lang="es-CO" dirty="0">
              <a:latin typeface="Harlow Solid Italic" pitchFamily="82" charset="0"/>
            </a:endParaRPr>
          </a:p>
        </p:txBody>
      </p:sp>
      <p:pic>
        <p:nvPicPr>
          <p:cNvPr id="4" name="Picture 10" descr="http://t0.gstatic.com/images?q=tbn:ANd9GcS4ABBsc_azchSslAupAJhbNqlNFwhdNvX9IV9q_cYeR7Kw7EH8SA"/>
          <p:cNvPicPr>
            <a:picLocks noGrp="1" noChangeAspect="1" noChangeArrowheads="1"/>
          </p:cNvPicPr>
          <p:nvPr>
            <p:ph idx="1"/>
          </p:nvPr>
        </p:nvPicPr>
        <p:blipFill>
          <a:blip r:embed="rId2" cstate="print"/>
          <a:srcRect/>
          <a:stretch>
            <a:fillRect/>
          </a:stretch>
        </p:blipFill>
        <p:spPr bwMode="auto">
          <a:xfrm>
            <a:off x="971600" y="1844824"/>
            <a:ext cx="7056784" cy="410445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688632" cy="5976664"/>
          </a:xfrm>
        </p:spPr>
        <p:txBody>
          <a:bodyPr>
            <a:normAutofit lnSpcReduction="10000"/>
          </a:bodyPr>
          <a:lstStyle/>
          <a:p>
            <a:pPr algn="ctr">
              <a:buNone/>
            </a:pPr>
            <a:r>
              <a:rPr lang="es-CO" dirty="0" smtClean="0"/>
              <a:t>    Después del pecado de Adán y de su expulsión del Edén, los hombre se dividieron en obedientes y desobedientes. </a:t>
            </a:r>
          </a:p>
          <a:p>
            <a:pPr algn="ctr">
              <a:buNone/>
            </a:pPr>
            <a:r>
              <a:rPr lang="es-CO" dirty="0" smtClean="0"/>
              <a:t>Los que rechazaron el ofrecimiento del perdón en Cristo por medio del sacrificio del cordero, como fue el caso de Caín, quien ofreció “frutos de la tierra”, y los que aceptaron representados por Abel quien presento un cordero.</a:t>
            </a:r>
          </a:p>
        </p:txBody>
      </p:sp>
      <p:pic>
        <p:nvPicPr>
          <p:cNvPr id="34818" name="Picture 2" descr="http://t1.gstatic.com/images?q=tbn:ANd9GcT4x2tKq7bATnfLWLojsf1yVTaBkh7Oe4pqCIrmfqI4nyvP0I8C"/>
          <p:cNvPicPr>
            <a:picLocks noChangeAspect="1" noChangeArrowheads="1"/>
          </p:cNvPicPr>
          <p:nvPr/>
        </p:nvPicPr>
        <p:blipFill>
          <a:blip r:embed="rId2" cstate="print"/>
          <a:srcRect/>
          <a:stretch>
            <a:fillRect/>
          </a:stretch>
        </p:blipFill>
        <p:spPr bwMode="auto">
          <a:xfrm>
            <a:off x="5940152" y="1052736"/>
            <a:ext cx="2880320" cy="42484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34818"/>
                                        </p:tgtEl>
                                        <p:attrNameLst>
                                          <p:attrName>style.visibility</p:attrName>
                                        </p:attrNameLst>
                                      </p:cBhvr>
                                      <p:to>
                                        <p:strVal val="visible"/>
                                      </p:to>
                                    </p:set>
                                    <p:anim calcmode="lin" valueType="num">
                                      <p:cBhvr>
                                        <p:cTn id="12" dur="500" fill="hold"/>
                                        <p:tgtEl>
                                          <p:spTgt spid="34818"/>
                                        </p:tgtEl>
                                        <p:attrNameLst>
                                          <p:attrName>ppt_w</p:attrName>
                                        </p:attrNameLst>
                                      </p:cBhvr>
                                      <p:tavLst>
                                        <p:tav tm="0">
                                          <p:val>
                                            <p:fltVal val="0"/>
                                          </p:val>
                                        </p:tav>
                                        <p:tav tm="100000">
                                          <p:val>
                                            <p:strVal val="#ppt_w"/>
                                          </p:val>
                                        </p:tav>
                                      </p:tavLst>
                                    </p:anim>
                                    <p:anim calcmode="lin" valueType="num">
                                      <p:cBhvr>
                                        <p:cTn id="13" dur="500" fill="hold"/>
                                        <p:tgtEl>
                                          <p:spTgt spid="34818"/>
                                        </p:tgtEl>
                                        <p:attrNameLst>
                                          <p:attrName>ppt_h</p:attrName>
                                        </p:attrNameLst>
                                      </p:cBhvr>
                                      <p:tavLst>
                                        <p:tav tm="0">
                                          <p:val>
                                            <p:fltVal val="0"/>
                                          </p:val>
                                        </p:tav>
                                        <p:tav tm="100000">
                                          <p:val>
                                            <p:strVal val="#ppt_h"/>
                                          </p:val>
                                        </p:tav>
                                      </p:tavLst>
                                    </p:anim>
                                    <p:animEffect transition="in" filter="fade">
                                      <p:cBhvr>
                                        <p:cTn id="14" dur="500"/>
                                        <p:tgtEl>
                                          <p:spTgt spid="34818"/>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heel(4)">
                                      <p:cBhvr>
                                        <p:cTn id="19"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256584" cy="5976664"/>
          </a:xfrm>
        </p:spPr>
        <p:txBody>
          <a:bodyPr>
            <a:normAutofit fontScale="92500" lnSpcReduction="20000"/>
          </a:bodyPr>
          <a:lstStyle/>
          <a:p>
            <a:pPr algn="ctr">
              <a:buNone/>
            </a:pPr>
            <a:r>
              <a:rPr lang="es-ES" dirty="0" smtClean="0"/>
              <a:t>    </a:t>
            </a:r>
            <a:r>
              <a:rPr lang="es-ES" sz="3000" dirty="0" smtClean="0"/>
              <a:t> </a:t>
            </a:r>
            <a:r>
              <a:rPr lang="es-ES" sz="4300" dirty="0" smtClean="0"/>
              <a:t>La meta de los cristianos es acoger al Señor y permitirle que more en nuestro corazón y nos transforme en Él, de modo que podamos exclamar como Pablo: </a:t>
            </a:r>
            <a:r>
              <a:rPr lang="es-ES" sz="4300" i="1" dirty="0" smtClean="0"/>
              <a:t>"</a:t>
            </a:r>
            <a:r>
              <a:rPr lang="es-ES" sz="4300" b="1" i="1" dirty="0" smtClean="0"/>
              <a:t>Ya no vivo yo, es Cristo quien vive en mí</a:t>
            </a:r>
            <a:r>
              <a:rPr lang="es-ES" sz="4300" i="1" dirty="0" smtClean="0"/>
              <a:t>"</a:t>
            </a:r>
            <a:r>
              <a:rPr lang="es-ES" sz="4300" dirty="0" smtClean="0"/>
              <a:t> </a:t>
            </a:r>
            <a:r>
              <a:rPr lang="es-ES" sz="4300" dirty="0" smtClean="0">
                <a:solidFill>
                  <a:srgbClr val="FF0000"/>
                </a:solidFill>
              </a:rPr>
              <a:t>(Gal. 2, 20).</a:t>
            </a:r>
          </a:p>
        </p:txBody>
      </p:sp>
      <p:pic>
        <p:nvPicPr>
          <p:cNvPr id="16386" name="Picture 2" descr="http://t0.gstatic.com/images?q=tbn:ANd9GcSNcsRSjjdNe5dH9GJUVyJq9opM0H9AlF9T5sOWCEd5xaOYMXRt"/>
          <p:cNvPicPr>
            <a:picLocks noChangeAspect="1" noChangeArrowheads="1"/>
          </p:cNvPicPr>
          <p:nvPr/>
        </p:nvPicPr>
        <p:blipFill>
          <a:blip r:embed="rId2" cstate="print"/>
          <a:srcRect/>
          <a:stretch>
            <a:fillRect/>
          </a:stretch>
        </p:blipFill>
        <p:spPr bwMode="auto">
          <a:xfrm>
            <a:off x="5724128" y="1412776"/>
            <a:ext cx="3168352" cy="396044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410944" cy="6048672"/>
          </a:xfrm>
        </p:spPr>
        <p:txBody>
          <a:bodyPr>
            <a:normAutofit/>
          </a:bodyPr>
          <a:lstStyle/>
          <a:p>
            <a:pPr algn="ctr">
              <a:buNone/>
            </a:pPr>
            <a:r>
              <a:rPr lang="es-ES" dirty="0" smtClean="0"/>
              <a:t>    Realizar esa afirmación del Apóstol Pablo es una señal de dedicación plena a la obra del Señor.</a:t>
            </a:r>
          </a:p>
          <a:p>
            <a:pPr algn="ctr">
              <a:buNone/>
            </a:pPr>
            <a:r>
              <a:rPr lang="es-ES" dirty="0" smtClean="0"/>
              <a:t> </a:t>
            </a:r>
          </a:p>
          <a:p>
            <a:pPr algn="ctr">
              <a:buNone/>
            </a:pPr>
            <a:r>
              <a:rPr lang="es-ES" dirty="0" smtClean="0">
                <a:solidFill>
                  <a:srgbClr val="FF0000"/>
                </a:solidFill>
              </a:rPr>
              <a:t>  Ese es el ideal y la meta que traspasa e invade la renovación diaria, y el programa de vida de quienes se someten a la guía del Espíritu Santo. </a:t>
            </a:r>
            <a:endParaRPr lang="es-ES" dirty="0" smtClean="0"/>
          </a:p>
          <a:p>
            <a:endParaRPr lang="es-ES" dirty="0" smtClean="0"/>
          </a:p>
          <a:p>
            <a:endParaRPr lang="es-CO" dirty="0"/>
          </a:p>
        </p:txBody>
      </p:sp>
      <p:pic>
        <p:nvPicPr>
          <p:cNvPr id="35842" name="Picture 2" descr="http://t3.gstatic.com/images?q=tbn:ANd9GcRQYC1qvbldgGFJJ76vMuWJH-YiDg6RAD-Vs7VT4bYRCJqPTxYxkA"/>
          <p:cNvPicPr>
            <a:picLocks noChangeAspect="1" noChangeArrowheads="1"/>
          </p:cNvPicPr>
          <p:nvPr/>
        </p:nvPicPr>
        <p:blipFill>
          <a:blip r:embed="rId2" cstate="print"/>
          <a:srcRect/>
          <a:stretch>
            <a:fillRect/>
          </a:stretch>
        </p:blipFill>
        <p:spPr bwMode="auto">
          <a:xfrm>
            <a:off x="5868144" y="980728"/>
            <a:ext cx="3275856" cy="43924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35842"/>
                                        </p:tgtEl>
                                        <p:attrNameLst>
                                          <p:attrName>style.visibility</p:attrName>
                                        </p:attrNameLst>
                                      </p:cBhvr>
                                      <p:to>
                                        <p:strVal val="visible"/>
                                      </p:to>
                                    </p:set>
                                    <p:animEffect transition="in" filter="wheel(4)">
                                      <p:cBhvr>
                                        <p:cTn id="12" dur="2000"/>
                                        <p:tgtEl>
                                          <p:spTgt spid="3584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blipFill>
            <a:blip r:embed="rId2" cstate="print"/>
            <a:tile tx="0" ty="0" sx="100000" sy="100000" flip="none" algn="tl"/>
          </a:blipFill>
        </p:spPr>
        <p:txBody>
          <a:bodyPr>
            <a:normAutofit fontScale="85000" lnSpcReduction="20000"/>
          </a:bodyPr>
          <a:lstStyle/>
          <a:p>
            <a:pPr algn="ctr">
              <a:buNone/>
            </a:pPr>
            <a:r>
              <a:rPr lang="es-ES" u="sng" dirty="0" smtClean="0">
                <a:solidFill>
                  <a:srgbClr val="FF0000"/>
                </a:solidFill>
              </a:rPr>
              <a:t>Jesús quiere morar en sus discípulos </a:t>
            </a:r>
          </a:p>
          <a:p>
            <a:pPr>
              <a:buNone/>
            </a:pPr>
            <a:endParaRPr lang="es-ES" dirty="0" smtClean="0"/>
          </a:p>
          <a:p>
            <a:pPr>
              <a:buNone/>
            </a:pPr>
            <a:r>
              <a:rPr lang="es-ES" dirty="0" smtClean="0"/>
              <a:t>    </a:t>
            </a:r>
            <a:r>
              <a:rPr lang="es-CO" i="1" dirty="0" smtClean="0"/>
              <a:t>El</a:t>
            </a:r>
            <a:r>
              <a:rPr lang="es-CO" dirty="0" smtClean="0"/>
              <a:t> que me ama, </a:t>
            </a:r>
            <a:r>
              <a:rPr lang="es-CO" u="sng" dirty="0" smtClean="0"/>
              <a:t>mi palabra guardará</a:t>
            </a:r>
            <a:r>
              <a:rPr lang="es-CO" dirty="0" smtClean="0"/>
              <a:t>; y </a:t>
            </a:r>
            <a:r>
              <a:rPr lang="es-CO" i="1" dirty="0" smtClean="0"/>
              <a:t>mi padre</a:t>
            </a:r>
            <a:r>
              <a:rPr lang="es-CO" dirty="0" smtClean="0"/>
              <a:t> le amará, y </a:t>
            </a:r>
            <a:r>
              <a:rPr lang="es-CO" i="1" u="sng" dirty="0" smtClean="0"/>
              <a:t>vendremos</a:t>
            </a:r>
            <a:r>
              <a:rPr lang="es-CO" u="sng" dirty="0" smtClean="0"/>
              <a:t> a </a:t>
            </a:r>
            <a:r>
              <a:rPr lang="es-CO" i="1" u="sng" dirty="0" smtClean="0"/>
              <a:t>él</a:t>
            </a:r>
            <a:r>
              <a:rPr lang="es-CO" u="sng" dirty="0" smtClean="0"/>
              <a:t>, y </a:t>
            </a:r>
            <a:r>
              <a:rPr lang="es-CO" i="1" u="sng" dirty="0" smtClean="0"/>
              <a:t>haremos morada</a:t>
            </a:r>
            <a:r>
              <a:rPr lang="es-CO" u="sng" dirty="0" smtClean="0"/>
              <a:t> con </a:t>
            </a:r>
            <a:r>
              <a:rPr lang="es-CO" i="1" u="sng" dirty="0" smtClean="0"/>
              <a:t>él</a:t>
            </a:r>
            <a:r>
              <a:rPr lang="es-CO" dirty="0" smtClean="0"/>
              <a:t>"</a:t>
            </a:r>
            <a:r>
              <a:rPr lang="es-CO" dirty="0" smtClean="0">
                <a:solidFill>
                  <a:srgbClr val="FF0000"/>
                </a:solidFill>
              </a:rPr>
              <a:t> (Juan 14:23).</a:t>
            </a:r>
          </a:p>
          <a:p>
            <a:pPr>
              <a:buNone/>
            </a:pPr>
            <a:r>
              <a:rPr lang="es-ES" dirty="0" smtClean="0"/>
              <a:t>   </a:t>
            </a:r>
          </a:p>
          <a:p>
            <a:pPr>
              <a:buNone/>
            </a:pPr>
            <a:r>
              <a:rPr lang="es-ES" dirty="0" smtClean="0"/>
              <a:t>    Note que Él habló de venir con el Padre y con el Espíritu Santo, para hacer su morada en nosotros “</a:t>
            </a:r>
            <a:r>
              <a:rPr lang="es-ES" u="sng" dirty="0" smtClean="0">
                <a:solidFill>
                  <a:srgbClr val="0070C0"/>
                </a:solidFill>
              </a:rPr>
              <a:t>si le amamos y si guardamos su Palabra</a:t>
            </a:r>
            <a:r>
              <a:rPr lang="es-ES" dirty="0" smtClean="0"/>
              <a:t>”.</a:t>
            </a:r>
          </a:p>
          <a:p>
            <a:pPr>
              <a:buNone/>
            </a:pPr>
            <a:endParaRPr lang="es-ES" dirty="0" smtClean="0"/>
          </a:p>
          <a:p>
            <a:pPr>
              <a:buNone/>
            </a:pPr>
            <a:r>
              <a:rPr lang="es-ES" dirty="0" smtClean="0"/>
              <a:t>     Y puede realizarlo</a:t>
            </a:r>
          </a:p>
          <a:p>
            <a:pPr>
              <a:buNone/>
            </a:pPr>
            <a:r>
              <a:rPr lang="es-ES" dirty="0" smtClean="0">
                <a:solidFill>
                  <a:srgbClr val="FF0000"/>
                </a:solidFill>
              </a:rPr>
              <a:t>     →</a:t>
            </a:r>
            <a:r>
              <a:rPr lang="es-ES" dirty="0" smtClean="0"/>
              <a:t>si nuestro corazón lo ama, </a:t>
            </a:r>
          </a:p>
          <a:p>
            <a:pPr>
              <a:buNone/>
            </a:pPr>
            <a:r>
              <a:rPr lang="es-ES" dirty="0" smtClean="0">
                <a:solidFill>
                  <a:srgbClr val="FF0000"/>
                </a:solidFill>
              </a:rPr>
              <a:t>     →</a:t>
            </a:r>
            <a:r>
              <a:rPr lang="es-ES" dirty="0" smtClean="0"/>
              <a:t>si nuestra memoria lo evoca,</a:t>
            </a:r>
          </a:p>
          <a:p>
            <a:pPr>
              <a:buNone/>
            </a:pPr>
            <a:r>
              <a:rPr lang="es-ES" dirty="0" smtClean="0">
                <a:solidFill>
                  <a:srgbClr val="FF0000"/>
                </a:solidFill>
              </a:rPr>
              <a:t>     →</a:t>
            </a:r>
            <a:r>
              <a:rPr lang="es-ES" dirty="0" smtClean="0"/>
              <a:t>si nuestros deseos lo anhelan,</a:t>
            </a:r>
          </a:p>
          <a:p>
            <a:pPr>
              <a:buNone/>
            </a:pPr>
            <a:r>
              <a:rPr lang="es-ES" dirty="0" smtClean="0">
                <a:solidFill>
                  <a:srgbClr val="FF0000"/>
                </a:solidFill>
              </a:rPr>
              <a:t>     →</a:t>
            </a:r>
            <a:r>
              <a:rPr lang="es-ES" dirty="0" smtClean="0"/>
              <a:t>si nuestros actos se realizan de acuerdo con su     voluntad.</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p:cTn id="42"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3">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0"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p:cTn id="49"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51" dur="500"/>
                                        <p:tgtEl>
                                          <p:spTgt spid="3">
                                            <p:txEl>
                                              <p:pRg st="8" end="8"/>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0" fill="hold" grpId="0" nodeType="click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 calcmode="lin" valueType="num">
                                      <p:cBhvr>
                                        <p:cTn id="56"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58" dur="500"/>
                                        <p:tgtEl>
                                          <p:spTgt spid="3">
                                            <p:txEl>
                                              <p:pRg st="9" end="9"/>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0" fill="hold" grpId="0" nodeType="clickEffect">
                                  <p:stCondLst>
                                    <p:cond delay="0"/>
                                  </p:stCondLst>
                                  <p:childTnLst>
                                    <p:set>
                                      <p:cBhvr>
                                        <p:cTn id="62" dur="1" fill="hold">
                                          <p:stCondLst>
                                            <p:cond delay="0"/>
                                          </p:stCondLst>
                                        </p:cTn>
                                        <p:tgtEl>
                                          <p:spTgt spid="3">
                                            <p:txEl>
                                              <p:pRg st="10" end="10"/>
                                            </p:txEl>
                                          </p:spTgt>
                                        </p:tgtEl>
                                        <p:attrNameLst>
                                          <p:attrName>style.visibility</p:attrName>
                                        </p:attrNameLst>
                                      </p:cBhvr>
                                      <p:to>
                                        <p:strVal val="visible"/>
                                      </p:to>
                                    </p:set>
                                    <p:anim calcmode="lin" valueType="num">
                                      <p:cBhvr>
                                        <p:cTn id="63" dur="5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64" dur="5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6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8517632" cy="6120680"/>
          </a:xfrm>
          <a:solidFill>
            <a:schemeClr val="accent3">
              <a:lumMod val="20000"/>
              <a:lumOff val="80000"/>
            </a:schemeClr>
          </a:solidFill>
        </p:spPr>
        <p:txBody>
          <a:bodyPr>
            <a:normAutofit fontScale="85000" lnSpcReduction="20000"/>
          </a:bodyPr>
          <a:lstStyle/>
          <a:p>
            <a:pPr>
              <a:buNone/>
            </a:pPr>
            <a:r>
              <a:rPr lang="es-CO" dirty="0" smtClean="0"/>
              <a:t>     El hombre que se compromete con ese ideal se va transformando hasta ser semejante a Él. </a:t>
            </a:r>
          </a:p>
          <a:p>
            <a:pPr>
              <a:buNone/>
            </a:pPr>
            <a:endParaRPr lang="es-CO" dirty="0" smtClean="0"/>
          </a:p>
          <a:p>
            <a:pPr>
              <a:buNone/>
            </a:pPr>
            <a:r>
              <a:rPr lang="es-CO" dirty="0" smtClean="0"/>
              <a:t>1). Piensa como pensó Jesús “nosotros tenemos la mente de Cristo </a:t>
            </a:r>
            <a:r>
              <a:rPr lang="es-CO" dirty="0" smtClean="0">
                <a:solidFill>
                  <a:srgbClr val="FF0000"/>
                </a:solidFill>
              </a:rPr>
              <a:t>(1 Cor. 2, 16).</a:t>
            </a:r>
          </a:p>
          <a:p>
            <a:pPr>
              <a:buNone/>
            </a:pPr>
            <a:endParaRPr lang="es-CO" dirty="0" smtClean="0"/>
          </a:p>
          <a:p>
            <a:pPr>
              <a:buNone/>
            </a:pPr>
            <a:r>
              <a:rPr lang="es-CO" dirty="0" smtClean="0"/>
              <a:t>2). Ama como el Señor amó</a:t>
            </a:r>
            <a:r>
              <a:rPr lang="es-CO" dirty="0" smtClean="0">
                <a:solidFill>
                  <a:srgbClr val="FF0000"/>
                </a:solidFill>
              </a:rPr>
              <a:t> (Jun. 13, 34; 15, 12; 1 Jun. 2, 6), </a:t>
            </a:r>
          </a:p>
          <a:p>
            <a:pPr>
              <a:buNone/>
            </a:pPr>
            <a:endParaRPr lang="es-CO" dirty="0" smtClean="0"/>
          </a:p>
          <a:p>
            <a:pPr>
              <a:buNone/>
            </a:pPr>
            <a:r>
              <a:rPr lang="es-CO" dirty="0" smtClean="0"/>
              <a:t>3). Perdona, acoge y sirve como Él lo hizo</a:t>
            </a:r>
            <a:r>
              <a:rPr lang="es-CO" dirty="0" smtClean="0">
                <a:solidFill>
                  <a:srgbClr val="FF0000"/>
                </a:solidFill>
              </a:rPr>
              <a:t> (Col. 3, 13; Rom. 15, 7;  Mat. 20, 27-28).</a:t>
            </a:r>
          </a:p>
          <a:p>
            <a:pPr>
              <a:buNone/>
            </a:pPr>
            <a:endParaRPr lang="es-CO" dirty="0" smtClean="0"/>
          </a:p>
          <a:p>
            <a:pPr>
              <a:buNone/>
            </a:pPr>
            <a:r>
              <a:rPr lang="es-CO" dirty="0" smtClean="0"/>
              <a:t>     Esa identificación con Jesús llega a ser tan grande que, según san Pablo, </a:t>
            </a:r>
            <a:r>
              <a:rPr lang="es-CO" i="1" u="sng" dirty="0" smtClean="0">
                <a:solidFill>
                  <a:srgbClr val="0070C0"/>
                </a:solidFill>
              </a:rPr>
              <a:t>“fuesen modelados a la imagen de su Hijo"</a:t>
            </a:r>
            <a:r>
              <a:rPr lang="es-CO" dirty="0" smtClean="0"/>
              <a:t> </a:t>
            </a:r>
            <a:r>
              <a:rPr lang="es-CO" dirty="0" smtClean="0">
                <a:solidFill>
                  <a:srgbClr val="FF0000"/>
                </a:solidFill>
              </a:rPr>
              <a:t>(Rom. 8, 29)</a:t>
            </a:r>
            <a:r>
              <a:rPr lang="es-CO" dirty="0" smtClean="0"/>
              <a:t>. De esa forma, el carácter de Cristo se reproduce en nosotros, esto es un regalo del Espíritu Santo.</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 to="" calcmode="lin" valueType="num">
                                      <p:cBhvr>
                                        <p:cTn id="32" dur="1" fill="hold"/>
                                        <p:tgtEl>
                                          <p:spTgt spid="3">
                                            <p:txEl>
                                              <p:pRg st="8" end="8"/>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b="1" dirty="0" smtClean="0">
                <a:hlinkClick r:id="rId2"/>
              </a:rPr>
              <a:t>La Transformación en Cristo</a:t>
            </a:r>
            <a:endParaRPr lang="es-CO" dirty="0"/>
          </a:p>
        </p:txBody>
      </p:sp>
      <p:pic>
        <p:nvPicPr>
          <p:cNvPr id="4" name="Picture 4" descr="http://t3.gstatic.com/images?q=tbn:ANd9GcRtzl_JXtvBGg-6t7yJNMJbXww48-mRpXyCe5Oz--lvVK_h6rzv"/>
          <p:cNvPicPr>
            <a:picLocks noGrp="1" noChangeAspect="1" noChangeArrowheads="1"/>
          </p:cNvPicPr>
          <p:nvPr>
            <p:ph idx="1"/>
          </p:nvPr>
        </p:nvPicPr>
        <p:blipFill>
          <a:blip r:embed="rId3" cstate="print"/>
          <a:srcRect/>
          <a:stretch>
            <a:fillRect/>
          </a:stretch>
        </p:blipFill>
        <p:spPr bwMode="auto">
          <a:xfrm>
            <a:off x="395536" y="1772816"/>
            <a:ext cx="4104456" cy="2448272"/>
          </a:xfrm>
          <a:prstGeom prst="rect">
            <a:avLst/>
          </a:prstGeom>
          <a:noFill/>
        </p:spPr>
      </p:pic>
      <p:pic>
        <p:nvPicPr>
          <p:cNvPr id="5" name="Picture 2" descr="http://t3.gstatic.com/images?q=tbn:ANd9GcTKHwAAfTL5CPWYQ17-i4kwzAPMZaIj6pTLxHyuWVXTtYnsuAL9bGDOcfHuyw"/>
          <p:cNvPicPr>
            <a:picLocks noChangeAspect="1" noChangeArrowheads="1"/>
          </p:cNvPicPr>
          <p:nvPr/>
        </p:nvPicPr>
        <p:blipFill>
          <a:blip r:embed="rId4" cstate="print"/>
          <a:srcRect/>
          <a:stretch>
            <a:fillRect/>
          </a:stretch>
        </p:blipFill>
        <p:spPr bwMode="auto">
          <a:xfrm>
            <a:off x="4644008" y="1772817"/>
            <a:ext cx="4248472" cy="2448271"/>
          </a:xfrm>
          <a:prstGeom prst="rect">
            <a:avLst/>
          </a:prstGeom>
          <a:noFill/>
        </p:spPr>
      </p:pic>
      <p:pic>
        <p:nvPicPr>
          <p:cNvPr id="6" name="Picture 6" descr="http://t2.gstatic.com/images?q=tbn:ANd9GcQ5CCFgu_oZu5QXoE4SAUzYQWjyFi4COtjLAfdhod0sksaI2kPH1w"/>
          <p:cNvPicPr>
            <a:picLocks noChangeAspect="1" noChangeArrowheads="1"/>
          </p:cNvPicPr>
          <p:nvPr/>
        </p:nvPicPr>
        <p:blipFill>
          <a:blip r:embed="rId5" cstate="print"/>
          <a:srcRect/>
          <a:stretch>
            <a:fillRect/>
          </a:stretch>
        </p:blipFill>
        <p:spPr bwMode="auto">
          <a:xfrm>
            <a:off x="3491880" y="4293096"/>
            <a:ext cx="2247900" cy="2376264"/>
          </a:xfrm>
          <a:prstGeom prst="rect">
            <a:avLst/>
          </a:prstGeom>
          <a:noFill/>
        </p:spPr>
      </p:pic>
      <p:sp>
        <p:nvSpPr>
          <p:cNvPr id="7" name="6 Rectángulo"/>
          <p:cNvSpPr/>
          <p:nvPr/>
        </p:nvSpPr>
        <p:spPr>
          <a:xfrm>
            <a:off x="755576" y="4653135"/>
            <a:ext cx="2448272" cy="1815882"/>
          </a:xfrm>
          <a:prstGeom prst="rect">
            <a:avLst/>
          </a:prstGeom>
        </p:spPr>
        <p:txBody>
          <a:bodyPr wrap="square">
            <a:spAutoFit/>
          </a:bodyPr>
          <a:lstStyle/>
          <a:p>
            <a:pPr algn="ctr">
              <a:buNone/>
            </a:pPr>
            <a:r>
              <a:rPr lang="es-ES" sz="2800" b="1" dirty="0" smtClean="0">
                <a:solidFill>
                  <a:srgbClr val="FF0000"/>
                </a:solidFill>
              </a:rPr>
              <a:t>El pecado creo un abismo entre el hombre y Dios.</a:t>
            </a:r>
          </a:p>
        </p:txBody>
      </p:sp>
      <p:sp>
        <p:nvSpPr>
          <p:cNvPr id="8" name="7 Rectángulo"/>
          <p:cNvSpPr/>
          <p:nvPr/>
        </p:nvSpPr>
        <p:spPr>
          <a:xfrm>
            <a:off x="5940152" y="4437112"/>
            <a:ext cx="2808312" cy="1938992"/>
          </a:xfrm>
          <a:prstGeom prst="rect">
            <a:avLst/>
          </a:prstGeom>
        </p:spPr>
        <p:txBody>
          <a:bodyPr wrap="square">
            <a:spAutoFit/>
          </a:bodyPr>
          <a:lstStyle/>
          <a:p>
            <a:pPr algn="ctr"/>
            <a:r>
              <a:rPr lang="es-ES" sz="2400" dirty="0" smtClean="0">
                <a:solidFill>
                  <a:srgbClr val="FF0000"/>
                </a:solidFill>
              </a:rPr>
              <a:t>Cristo con su muerte tendió un puente entre el hombre y Dios, y así somos reconciliados con Él.</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4)">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
                                        <p:tgtEl>
                                          <p:spTgt spid="5"/>
                                        </p:tgtEl>
                                      </p:cBhvr>
                                    </p:animEffect>
                                    <p:anim calcmode="lin" valueType="num">
                                      <p:cBhvr>
                                        <p:cTn id="18" dur="400" fill="hold"/>
                                        <p:tgtEl>
                                          <p:spTgt spid="5"/>
                                        </p:tgtEl>
                                        <p:attrNameLst>
                                          <p:attrName>ppt_x</p:attrName>
                                        </p:attrNameLst>
                                      </p:cBhvr>
                                      <p:tavLst>
                                        <p:tav tm="0">
                                          <p:val>
                                            <p:strVal val="#ppt_x"/>
                                          </p:val>
                                        </p:tav>
                                        <p:tav tm="100000">
                                          <p:val>
                                            <p:strVal val="#ppt_x"/>
                                          </p:val>
                                        </p:tav>
                                      </p:tavLst>
                                    </p:anim>
                                    <p:anim calcmode="lin" valueType="num">
                                      <p:cBhvr>
                                        <p:cTn id="19" dur="400" fill="hold"/>
                                        <p:tgtEl>
                                          <p:spTgt spid="5"/>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
                                        <p:tgtEl>
                                          <p:spTgt spid="8"/>
                                        </p:tgtEl>
                                      </p:cBhvr>
                                    </p:animEffect>
                                    <p:anim calcmode="lin" valueType="num">
                                      <p:cBhvr>
                                        <p:cTn id="27" dur="400" fill="hold"/>
                                        <p:tgtEl>
                                          <p:spTgt spid="8"/>
                                        </p:tgtEl>
                                        <p:attrNameLst>
                                          <p:attrName>ppt_x</p:attrName>
                                        </p:attrNameLst>
                                      </p:cBhvr>
                                      <p:tavLst>
                                        <p:tav tm="0">
                                          <p:val>
                                            <p:strVal val="#ppt_x"/>
                                          </p:val>
                                        </p:tav>
                                        <p:tav tm="100000">
                                          <p:val>
                                            <p:strVal val="#ppt_x"/>
                                          </p:val>
                                        </p:tav>
                                      </p:tavLst>
                                    </p:anim>
                                    <p:anim calcmode="lin" valueType="num">
                                      <p:cBhvr>
                                        <p:cTn id="28" dur="400" fill="hold"/>
                                        <p:tgtEl>
                                          <p:spTgt spid="8"/>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blinds(horizontal)">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http://t1.gstatic.com/images?q=tbn:ANd9GcRHPgIcYnRyFv6cJ-_lhzW1cGkw_A4UjwC9yjgZUMVW1Kukh-IC1g"/>
          <p:cNvPicPr>
            <a:picLocks noGrp="1" noChangeAspect="1" noChangeArrowheads="1"/>
          </p:cNvPicPr>
          <p:nvPr>
            <p:ph idx="1"/>
          </p:nvPr>
        </p:nvPicPr>
        <p:blipFill>
          <a:blip r:embed="rId2" cstate="print"/>
          <a:srcRect/>
          <a:stretch>
            <a:fillRect/>
          </a:stretch>
        </p:blipFill>
        <p:spPr bwMode="auto">
          <a:xfrm>
            <a:off x="3131840" y="476672"/>
            <a:ext cx="3528392" cy="3600400"/>
          </a:xfrm>
          <a:prstGeom prst="rect">
            <a:avLst/>
          </a:prstGeom>
          <a:noFill/>
        </p:spPr>
      </p:pic>
      <p:sp>
        <p:nvSpPr>
          <p:cNvPr id="5" name="4 Rectángulo"/>
          <p:cNvSpPr/>
          <p:nvPr/>
        </p:nvSpPr>
        <p:spPr>
          <a:xfrm>
            <a:off x="683568" y="4221088"/>
            <a:ext cx="8136904" cy="2062103"/>
          </a:xfrm>
          <a:prstGeom prst="rect">
            <a:avLst/>
          </a:prstGeom>
          <a:solidFill>
            <a:srgbClr val="FFFF00"/>
          </a:solidFill>
        </p:spPr>
        <p:txBody>
          <a:bodyPr wrap="square">
            <a:spAutoFit/>
          </a:bodyPr>
          <a:lstStyle/>
          <a:p>
            <a:pPr algn="ctr"/>
            <a:r>
              <a:rPr lang="es-ES" sz="3200" dirty="0" smtClean="0"/>
              <a:t>El mensaje de Dios a través de la Biblia es que a pesar de todo lo que el hombre haya hecho, Dios le ama, y quiere salvarlo. Por tanto, hay esperanza para el hombre pecador.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ES" b="1" dirty="0" smtClean="0"/>
              <a:t>Los cristianos deben identificarse con Jesús</a:t>
            </a:r>
            <a:endParaRPr lang="es-ES" dirty="0" smtClean="0"/>
          </a:p>
        </p:txBody>
      </p:sp>
      <p:sp>
        <p:nvSpPr>
          <p:cNvPr id="3" name="2 Marcador de contenido"/>
          <p:cNvSpPr>
            <a:spLocks noGrp="1"/>
          </p:cNvSpPr>
          <p:nvPr>
            <p:ph idx="1"/>
          </p:nvPr>
        </p:nvSpPr>
        <p:spPr>
          <a:xfrm>
            <a:off x="251520" y="1556792"/>
            <a:ext cx="5184576" cy="4896544"/>
          </a:xfrm>
        </p:spPr>
        <p:txBody>
          <a:bodyPr>
            <a:normAutofit lnSpcReduction="10000"/>
          </a:bodyPr>
          <a:lstStyle/>
          <a:p>
            <a:pPr algn="ctr">
              <a:buNone/>
            </a:pPr>
            <a:r>
              <a:rPr lang="es-ES" dirty="0" smtClean="0"/>
              <a:t>     </a:t>
            </a:r>
            <a:r>
              <a:rPr lang="es-ES" sz="3600" dirty="0" smtClean="0"/>
              <a:t> Los cristianos hablan de imitar a Jesucristo y de comportarse en cada momento como lo haría Jesús. </a:t>
            </a:r>
          </a:p>
          <a:p>
            <a:pPr algn="ctr">
              <a:buNone/>
            </a:pPr>
            <a:r>
              <a:rPr lang="es-ES" sz="3600" dirty="0" smtClean="0"/>
              <a:t>Esa manera de expresarse se encuentra en la Biblia, aún hasta en la comida y la bebida.</a:t>
            </a:r>
            <a:endParaRPr lang="es-ES" dirty="0" smtClean="0"/>
          </a:p>
          <a:p>
            <a:endParaRPr lang="es-ES" dirty="0"/>
          </a:p>
        </p:txBody>
      </p:sp>
      <p:pic>
        <p:nvPicPr>
          <p:cNvPr id="15362" name="Picture 2" descr="http://t2.gstatic.com/images?q=tbn:ANd9GcRVGSXinGrPuYu-0c0VHebfYCv92krPPb17v_a8uNq03eUOB4nZ"/>
          <p:cNvPicPr>
            <a:picLocks noChangeAspect="1" noChangeArrowheads="1"/>
          </p:cNvPicPr>
          <p:nvPr/>
        </p:nvPicPr>
        <p:blipFill>
          <a:blip r:embed="rId2" cstate="print"/>
          <a:srcRect/>
          <a:stretch>
            <a:fillRect/>
          </a:stretch>
        </p:blipFill>
        <p:spPr bwMode="auto">
          <a:xfrm>
            <a:off x="5580112" y="1844824"/>
            <a:ext cx="3024336" cy="2448272"/>
          </a:xfrm>
          <a:prstGeom prst="rect">
            <a:avLst/>
          </a:prstGeom>
          <a:noFill/>
        </p:spPr>
      </p:pic>
      <p:sp>
        <p:nvSpPr>
          <p:cNvPr id="5" name="4 Rectángulo"/>
          <p:cNvSpPr/>
          <p:nvPr/>
        </p:nvSpPr>
        <p:spPr>
          <a:xfrm>
            <a:off x="5508104" y="4509120"/>
            <a:ext cx="3384376" cy="2246769"/>
          </a:xfrm>
          <a:prstGeom prst="rect">
            <a:avLst/>
          </a:prstGeom>
        </p:spPr>
        <p:txBody>
          <a:bodyPr wrap="square">
            <a:spAutoFit/>
          </a:bodyPr>
          <a:lstStyle/>
          <a:p>
            <a:pPr algn="ctr"/>
            <a:r>
              <a:rPr lang="es-CO" sz="2000" i="1" dirty="0" smtClean="0">
                <a:solidFill>
                  <a:srgbClr val="FF0000"/>
                </a:solidFill>
              </a:rPr>
              <a:t>Si</a:t>
            </a:r>
            <a:r>
              <a:rPr lang="es-CO" sz="2000" dirty="0" smtClean="0">
                <a:solidFill>
                  <a:srgbClr val="FF0000"/>
                </a:solidFill>
              </a:rPr>
              <a:t> pues </a:t>
            </a:r>
            <a:r>
              <a:rPr lang="es-CO" sz="2000" i="1" dirty="0" smtClean="0">
                <a:solidFill>
                  <a:srgbClr val="FF0000"/>
                </a:solidFill>
              </a:rPr>
              <a:t>coméis, o bebéis</a:t>
            </a:r>
            <a:r>
              <a:rPr lang="es-CO" sz="2000" dirty="0" smtClean="0">
                <a:solidFill>
                  <a:srgbClr val="FF0000"/>
                </a:solidFill>
              </a:rPr>
              <a:t>, o hacéis otra cosa, hacedlo todo para la gloria de Dios</a:t>
            </a:r>
            <a:r>
              <a:rPr lang="es-CO" sz="2000" dirty="0" smtClean="0"/>
              <a:t> (1 Cor.10:31)</a:t>
            </a:r>
            <a:r>
              <a:rPr lang="es-CO" sz="2000" dirty="0" smtClean="0">
                <a:solidFill>
                  <a:srgbClr val="FF0000"/>
                </a:solidFill>
              </a:rPr>
              <a:t>. Lo que quiere decir  que, hay comidas que no glorifican a Dios.</a:t>
            </a:r>
            <a:r>
              <a:rPr lang="es-CO" sz="2000" dirty="0" smtClean="0"/>
              <a:t> Lea Lev.11 y Gén.9:4. </a:t>
            </a:r>
            <a:endParaRPr lang="es-CO"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heel(4)">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nodeType="clickEffect">
                                  <p:stCondLst>
                                    <p:cond delay="0"/>
                                  </p:stCondLst>
                                  <p:childTnLst>
                                    <p:set>
                                      <p:cBhvr>
                                        <p:cTn id="18" dur="1" fill="hold">
                                          <p:stCondLst>
                                            <p:cond delay="0"/>
                                          </p:stCondLst>
                                        </p:cTn>
                                        <p:tgtEl>
                                          <p:spTgt spid="15362"/>
                                        </p:tgtEl>
                                        <p:attrNameLst>
                                          <p:attrName>style.visibility</p:attrName>
                                        </p:attrNameLst>
                                      </p:cBhvr>
                                      <p:to>
                                        <p:strVal val="visible"/>
                                      </p:to>
                                    </p:set>
                                    <p:animEffect transition="in" filter="wheel(4)">
                                      <p:cBhvr>
                                        <p:cTn id="19" dur="2000"/>
                                        <p:tgtEl>
                                          <p:spTgt spid="15362"/>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wheel(4)">
                                      <p:cBhvr>
                                        <p:cTn id="24" dur="20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3"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100"/>
                                        <p:tgtEl>
                                          <p:spTgt spid="5"/>
                                        </p:tgtEl>
                                      </p:cBhvr>
                                    </p:animEffect>
                                    <p:anim calcmode="lin" valueType="num">
                                      <p:cBhvr>
                                        <p:cTn id="30" dur="400" fill="hold"/>
                                        <p:tgtEl>
                                          <p:spTgt spid="5"/>
                                        </p:tgtEl>
                                        <p:attrNameLst>
                                          <p:attrName>ppt_x</p:attrName>
                                        </p:attrNameLst>
                                      </p:cBhvr>
                                      <p:tavLst>
                                        <p:tav tm="0">
                                          <p:val>
                                            <p:strVal val="#ppt_x"/>
                                          </p:val>
                                        </p:tav>
                                        <p:tav tm="100000">
                                          <p:val>
                                            <p:strVal val="#ppt_x"/>
                                          </p:val>
                                        </p:tav>
                                      </p:tavLst>
                                    </p:anim>
                                    <p:anim calcmode="lin" valueType="num">
                                      <p:cBhvr>
                                        <p:cTn id="31" dur="400" fill="hold"/>
                                        <p:tgtEl>
                                          <p:spTgt spid="5"/>
                                        </p:tgtEl>
                                        <p:attrNameLst>
                                          <p:attrName>ppt_y</p:attrName>
                                        </p:attrNameLst>
                                      </p:cBhvr>
                                      <p:tavLst>
                                        <p:tav tm="0">
                                          <p:val>
                                            <p:strVal val="#ppt_y+0.31"/>
                                          </p:val>
                                        </p:tav>
                                        <p:tav tm="100000">
                                          <p:val>
                                            <p:strVal val="#ppt_y+0.31"/>
                                          </p:val>
                                        </p:tav>
                                      </p:tavLst>
                                    </p:anim>
                                    <p:anim calcmode="lin" valueType="num">
                                      <p:cBhvr>
                                        <p:cTn id="32"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554960" cy="6048672"/>
          </a:xfrm>
        </p:spPr>
        <p:txBody>
          <a:bodyPr>
            <a:normAutofit fontScale="92500" lnSpcReduction="20000"/>
          </a:bodyPr>
          <a:lstStyle/>
          <a:p>
            <a:pPr algn="ctr">
              <a:buNone/>
            </a:pPr>
            <a:r>
              <a:rPr lang="es-ES" dirty="0" smtClean="0"/>
              <a:t>    Pero otro modo de hablar, más intenso y comprometido, que también se lee en la Biblia, es el que nos lleva a recordar que los bautizados como Jesús lo fue, por inmersión </a:t>
            </a:r>
            <a:r>
              <a:rPr lang="es-ES" dirty="0" smtClean="0">
                <a:solidFill>
                  <a:srgbClr val="FF0000"/>
                </a:solidFill>
              </a:rPr>
              <a:t>(Rom.6:3-5)</a:t>
            </a:r>
            <a:r>
              <a:rPr lang="es-ES" dirty="0" smtClean="0"/>
              <a:t>. </a:t>
            </a:r>
          </a:p>
          <a:p>
            <a:pPr>
              <a:buNone/>
            </a:pPr>
            <a:r>
              <a:rPr lang="es-ES" dirty="0" smtClean="0"/>
              <a:t>    </a:t>
            </a:r>
          </a:p>
          <a:p>
            <a:pPr algn="ctr">
              <a:buNone/>
            </a:pPr>
            <a:r>
              <a:rPr lang="es-ES" dirty="0" smtClean="0"/>
              <a:t>    De esta forma ingresamos con Jesucristo a formar un mismo cuerpo, del cual ahora somos miembros, para que Él nos use como instrumentos para continuar su obra de predicación en todo el mundo</a:t>
            </a:r>
            <a:r>
              <a:rPr lang="es-ES" dirty="0" smtClean="0">
                <a:solidFill>
                  <a:srgbClr val="FF0000"/>
                </a:solidFill>
              </a:rPr>
              <a:t> (Mat 28:19).</a:t>
            </a:r>
          </a:p>
        </p:txBody>
      </p:sp>
      <p:pic>
        <p:nvPicPr>
          <p:cNvPr id="39938" name="Picture 2" descr="http://t3.gstatic.com/images?q=tbn:ANd9GcQL9sormQQ32vV6R6Na1nQ1wfEJXDX4WhG4yopavPOsAYvw9zKv"/>
          <p:cNvPicPr>
            <a:picLocks noChangeAspect="1" noChangeArrowheads="1"/>
          </p:cNvPicPr>
          <p:nvPr/>
        </p:nvPicPr>
        <p:blipFill>
          <a:blip r:embed="rId2" cstate="print"/>
          <a:srcRect/>
          <a:stretch>
            <a:fillRect/>
          </a:stretch>
        </p:blipFill>
        <p:spPr bwMode="auto">
          <a:xfrm>
            <a:off x="6012160" y="260648"/>
            <a:ext cx="2880320" cy="2855963"/>
          </a:xfrm>
          <a:prstGeom prst="rect">
            <a:avLst/>
          </a:prstGeom>
          <a:noFill/>
        </p:spPr>
      </p:pic>
      <p:pic>
        <p:nvPicPr>
          <p:cNvPr id="39940" name="Picture 4" descr="http://t1.gstatic.com/images?q=tbn:ANd9GcTmXFz2uZGV2BnRHqaVxp_iHLbQhq3b4ur9qY0tlKVxzUhb94oUikyj6Rn06Q"/>
          <p:cNvPicPr>
            <a:picLocks noChangeAspect="1" noChangeArrowheads="1"/>
          </p:cNvPicPr>
          <p:nvPr/>
        </p:nvPicPr>
        <p:blipFill>
          <a:blip r:embed="rId3" cstate="print"/>
          <a:srcRect/>
          <a:stretch>
            <a:fillRect/>
          </a:stretch>
        </p:blipFill>
        <p:spPr bwMode="auto">
          <a:xfrm>
            <a:off x="6012160" y="3573016"/>
            <a:ext cx="2808312" cy="26551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9940"/>
                                        </p:tgtEl>
                                        <p:attrNameLst>
                                          <p:attrName>style.visibility</p:attrName>
                                        </p:attrNameLst>
                                      </p:cBhvr>
                                      <p:to>
                                        <p:strVal val="visible"/>
                                      </p:to>
                                    </p:set>
                                    <p:animEffect transition="in" filter="blinds(horizontal)">
                                      <p:cBhvr>
                                        <p:cTn id="7" dur="500"/>
                                        <p:tgtEl>
                                          <p:spTgt spid="39940"/>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048672"/>
          </a:xfrm>
          <a:solidFill>
            <a:schemeClr val="accent6">
              <a:lumMod val="20000"/>
              <a:lumOff val="80000"/>
            </a:schemeClr>
          </a:solidFill>
        </p:spPr>
        <p:txBody>
          <a:bodyPr>
            <a:normAutofit fontScale="92500"/>
          </a:bodyPr>
          <a:lstStyle/>
          <a:p>
            <a:pPr>
              <a:buNone/>
            </a:pPr>
            <a:r>
              <a:rPr lang="es-ES" dirty="0" smtClean="0"/>
              <a:t>    </a:t>
            </a:r>
            <a:r>
              <a:rPr lang="es-ES" dirty="0" smtClean="0">
                <a:solidFill>
                  <a:srgbClr val="0070C0"/>
                </a:solidFill>
              </a:rPr>
              <a:t>Nuestras palabras le permiten al Señor ser usadas para seguir anunciando su evangelio de salvación. </a:t>
            </a:r>
          </a:p>
          <a:p>
            <a:pPr>
              <a:buNone/>
            </a:pPr>
            <a:r>
              <a:rPr lang="es-ES" dirty="0" smtClean="0"/>
              <a:t>    </a:t>
            </a:r>
          </a:p>
          <a:p>
            <a:pPr>
              <a:buNone/>
            </a:pPr>
            <a:r>
              <a:rPr lang="es-ES" dirty="0" smtClean="0"/>
              <a:t>    </a:t>
            </a:r>
            <a:r>
              <a:rPr lang="es-ES" dirty="0" smtClean="0">
                <a:solidFill>
                  <a:srgbClr val="7030A0"/>
                </a:solidFill>
              </a:rPr>
              <a:t>De la misma forma nuestros actos le posibilitan expresar su misericordia ante el sufrimiento de los hombres. </a:t>
            </a:r>
          </a:p>
          <a:p>
            <a:pPr>
              <a:buNone/>
            </a:pPr>
            <a:r>
              <a:rPr lang="es-ES" dirty="0" smtClean="0">
                <a:solidFill>
                  <a:srgbClr val="7030A0"/>
                </a:solidFill>
              </a:rPr>
              <a:t>    </a:t>
            </a:r>
          </a:p>
          <a:p>
            <a:pPr>
              <a:buNone/>
            </a:pPr>
            <a:r>
              <a:rPr lang="es-ES" dirty="0" smtClean="0"/>
              <a:t>     </a:t>
            </a:r>
            <a:r>
              <a:rPr lang="es-ES" dirty="0" smtClean="0">
                <a:solidFill>
                  <a:srgbClr val="00B050"/>
                </a:solidFill>
              </a:rPr>
              <a:t>Y nuestros sentimientos prolongan los suyos impregnados de amor y obediencia hacia su Padre</a:t>
            </a:r>
            <a:r>
              <a:rPr lang="es-ES" dirty="0" smtClean="0"/>
              <a:t>, pues Jesús dijo: </a:t>
            </a:r>
            <a:r>
              <a:rPr lang="es-CO" dirty="0" smtClean="0"/>
              <a:t> ”</a:t>
            </a:r>
            <a:r>
              <a:rPr lang="es-CO" b="1" dirty="0" smtClean="0"/>
              <a:t>Porque he descendido del cielo, no para hacer mi voluntad, mas la voluntad del que me envió</a:t>
            </a:r>
            <a:r>
              <a:rPr lang="es-CO" dirty="0" smtClean="0"/>
              <a:t>” </a:t>
            </a:r>
            <a:r>
              <a:rPr lang="es-CO" dirty="0" smtClean="0">
                <a:solidFill>
                  <a:srgbClr val="FF0000"/>
                </a:solidFill>
              </a:rPr>
              <a:t>(Juan 6:38).</a:t>
            </a:r>
          </a:p>
          <a:p>
            <a:pPr>
              <a:buNone/>
            </a:pPr>
            <a:endParaRPr lang="es-ES" dirty="0" smtClean="0"/>
          </a:p>
          <a:p>
            <a:pPr>
              <a:buNone/>
            </a:pPr>
            <a:endParaRPr lang="es-ES"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762872" cy="5649491"/>
          </a:xfrm>
        </p:spPr>
        <p:txBody>
          <a:bodyPr>
            <a:normAutofit fontScale="92500"/>
          </a:bodyPr>
          <a:lstStyle/>
          <a:p>
            <a:pPr algn="ctr">
              <a:buNone/>
            </a:pPr>
            <a:r>
              <a:rPr lang="es-ES" dirty="0" smtClean="0"/>
              <a:t>    </a:t>
            </a:r>
            <a:r>
              <a:rPr lang="es-ES" sz="3900" dirty="0" smtClean="0"/>
              <a:t>También nuestras oraciones de alabanza y de súplica deben unirse a la de Jesús registrada en </a:t>
            </a:r>
            <a:r>
              <a:rPr lang="es-ES" sz="3900" dirty="0" smtClean="0">
                <a:solidFill>
                  <a:srgbClr val="FF0000"/>
                </a:solidFill>
              </a:rPr>
              <a:t>(Juan 17),</a:t>
            </a:r>
            <a:r>
              <a:rPr lang="es-ES" sz="3900" dirty="0" smtClean="0"/>
              <a:t> haciéndose eco de la plegaria del Hijo de Dios, llegar hasta el corazón de nuestro Padre celestial. </a:t>
            </a:r>
          </a:p>
        </p:txBody>
      </p:sp>
      <p:pic>
        <p:nvPicPr>
          <p:cNvPr id="13314" name="Picture 2" descr="http://t1.gstatic.com/images?q=tbn:ANd9GcTif3vnZ763PSoHyDjTWZgp8Ez4J_9u1DfdGzM1QHkKltPrqk0S"/>
          <p:cNvPicPr>
            <a:picLocks noChangeAspect="1" noChangeArrowheads="1"/>
          </p:cNvPicPr>
          <p:nvPr/>
        </p:nvPicPr>
        <p:blipFill>
          <a:blip r:embed="rId2" cstate="print"/>
          <a:srcRect/>
          <a:stretch>
            <a:fillRect/>
          </a:stretch>
        </p:blipFill>
        <p:spPr bwMode="auto">
          <a:xfrm>
            <a:off x="5292080" y="1268760"/>
            <a:ext cx="3384376" cy="3537943"/>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192688"/>
          </a:xfrm>
          <a:solidFill>
            <a:schemeClr val="accent2">
              <a:lumMod val="20000"/>
              <a:lumOff val="80000"/>
            </a:schemeClr>
          </a:solidFill>
        </p:spPr>
        <p:txBody>
          <a:bodyPr>
            <a:normAutofit fontScale="77500" lnSpcReduction="20000"/>
          </a:bodyPr>
          <a:lstStyle/>
          <a:p>
            <a:pPr algn="ctr">
              <a:buNone/>
            </a:pPr>
            <a:r>
              <a:rPr lang="es-ES" dirty="0" smtClean="0"/>
              <a:t>    Nuestra oración sea:  </a:t>
            </a:r>
            <a:r>
              <a:rPr lang="es-ES" b="1" dirty="0" smtClean="0">
                <a:solidFill>
                  <a:srgbClr val="0070C0"/>
                </a:solidFill>
              </a:rPr>
              <a:t>"Por Cristo, con Él y en Él, se te dé, oh Padre, todo honor y toda gloria“</a:t>
            </a:r>
          </a:p>
          <a:p>
            <a:pPr>
              <a:buNone/>
            </a:pPr>
            <a:endParaRPr lang="es-ES" dirty="0" smtClean="0"/>
          </a:p>
          <a:p>
            <a:pPr algn="ctr">
              <a:buNone/>
            </a:pPr>
            <a:r>
              <a:rPr lang="es-ES" dirty="0" smtClean="0"/>
              <a:t>     </a:t>
            </a:r>
            <a:r>
              <a:rPr lang="es-ES" sz="3500" dirty="0" smtClean="0">
                <a:solidFill>
                  <a:srgbClr val="FF0000"/>
                </a:solidFill>
              </a:rPr>
              <a:t>Estas frases tienen un sentido especial</a:t>
            </a:r>
          </a:p>
          <a:p>
            <a:pPr algn="ctr">
              <a:buNone/>
            </a:pPr>
            <a:r>
              <a:rPr lang="es-ES" dirty="0" smtClean="0"/>
              <a:t>     "</a:t>
            </a:r>
            <a:r>
              <a:rPr lang="es-ES" sz="3400" b="1" u="sng" dirty="0" smtClean="0"/>
              <a:t>Por</a:t>
            </a:r>
            <a:r>
              <a:rPr lang="es-ES" dirty="0" smtClean="0"/>
              <a:t>" alude a Cristo mediador, a través del cual llegamos a Dios.</a:t>
            </a:r>
            <a:r>
              <a:rPr lang="es-CO" dirty="0" smtClean="0"/>
              <a:t>  Pablo dice: "</a:t>
            </a:r>
            <a:r>
              <a:rPr lang="es-CO" i="1" dirty="0" smtClean="0"/>
              <a:t>Hay</a:t>
            </a:r>
            <a:r>
              <a:rPr lang="es-CO" dirty="0" smtClean="0"/>
              <a:t> un solo Dios y </a:t>
            </a:r>
            <a:r>
              <a:rPr lang="es-CO" i="1" u="sng" dirty="0" smtClean="0">
                <a:solidFill>
                  <a:srgbClr val="0070C0"/>
                </a:solidFill>
              </a:rPr>
              <a:t>UN SOLO MEDIADOR</a:t>
            </a:r>
            <a:r>
              <a:rPr lang="es-CO" u="sng" dirty="0" smtClean="0">
                <a:solidFill>
                  <a:srgbClr val="0070C0"/>
                </a:solidFill>
              </a:rPr>
              <a:t> ENTRE DIOS Y LOS HOMBRES: JESUCRISTO</a:t>
            </a:r>
            <a:r>
              <a:rPr lang="es-CO" dirty="0" smtClean="0"/>
              <a:t>" </a:t>
            </a:r>
            <a:r>
              <a:rPr lang="es-CO" dirty="0" smtClean="0">
                <a:solidFill>
                  <a:srgbClr val="FF0000"/>
                </a:solidFill>
              </a:rPr>
              <a:t>(1 Tim. 2, 5) </a:t>
            </a:r>
            <a:r>
              <a:rPr lang="es-CO" dirty="0" smtClean="0"/>
              <a:t>Además el mismo Jesús dijo: </a:t>
            </a:r>
            <a:r>
              <a:rPr lang="es-CO" u="sng" dirty="0" smtClean="0">
                <a:solidFill>
                  <a:srgbClr val="0070C0"/>
                </a:solidFill>
              </a:rPr>
              <a:t>“Yo soy el camino, y la verdad, y la vida: NADIE VIENE AL PADRE, SINO POR MÍ”</a:t>
            </a:r>
            <a:r>
              <a:rPr lang="es-CO" dirty="0" smtClean="0">
                <a:solidFill>
                  <a:srgbClr val="FF0000"/>
                </a:solidFill>
              </a:rPr>
              <a:t> (Juan 14:6).</a:t>
            </a:r>
          </a:p>
          <a:p>
            <a:pPr>
              <a:buNone/>
            </a:pPr>
            <a:r>
              <a:rPr lang="es-CO" dirty="0" smtClean="0">
                <a:solidFill>
                  <a:srgbClr val="FF0000"/>
                </a:solidFill>
              </a:rPr>
              <a:t> </a:t>
            </a:r>
            <a:r>
              <a:rPr lang="es-ES" dirty="0" smtClean="0">
                <a:solidFill>
                  <a:srgbClr val="FF0000"/>
                </a:solidFill>
              </a:rPr>
              <a:t>   </a:t>
            </a:r>
            <a:r>
              <a:rPr lang="es-ES" dirty="0" smtClean="0"/>
              <a:t>  "</a:t>
            </a:r>
            <a:r>
              <a:rPr lang="es-ES" sz="3600" b="1" u="sng" dirty="0" smtClean="0"/>
              <a:t>Con</a:t>
            </a:r>
            <a:r>
              <a:rPr lang="es-ES" dirty="0" smtClean="0"/>
              <a:t>" se refiere a Jesús nuestro hermano mayor, solidario con nosotros en nuestras súplicas </a:t>
            </a:r>
            <a:r>
              <a:rPr lang="es-ES" dirty="0" smtClean="0">
                <a:solidFill>
                  <a:srgbClr val="FF0000"/>
                </a:solidFill>
              </a:rPr>
              <a:t>(Lea </a:t>
            </a:r>
            <a:r>
              <a:rPr lang="es-CO" dirty="0" smtClean="0">
                <a:solidFill>
                  <a:srgbClr val="FF0000"/>
                </a:solidFill>
              </a:rPr>
              <a:t>(Mt.25:31-46)</a:t>
            </a:r>
            <a:r>
              <a:rPr lang="es-CO" dirty="0" smtClean="0"/>
              <a:t>, donde Jesús llama a sus discípulos “mis hermanos más pequeños” y </a:t>
            </a:r>
            <a:r>
              <a:rPr lang="es-CO" dirty="0" smtClean="0">
                <a:solidFill>
                  <a:srgbClr val="FF0000"/>
                </a:solidFill>
              </a:rPr>
              <a:t>(Rom. 8:29)</a:t>
            </a:r>
            <a:r>
              <a:rPr lang="es-CO" dirty="0" smtClean="0"/>
              <a:t>, donde Pablo dice: “</a:t>
            </a:r>
            <a:r>
              <a:rPr lang="es-CO" b="1" u="sng" dirty="0" smtClean="0">
                <a:solidFill>
                  <a:srgbClr val="0070C0"/>
                </a:solidFill>
              </a:rPr>
              <a:t>el primogénito entre muchos hermanos”</a:t>
            </a:r>
            <a:r>
              <a:rPr lang="es-CO" dirty="0" smtClean="0">
                <a:solidFill>
                  <a:srgbClr val="0070C0"/>
                </a:solidFill>
              </a:rPr>
              <a:t> </a:t>
            </a:r>
          </a:p>
          <a:p>
            <a:pPr>
              <a:buNone/>
            </a:pPr>
            <a:r>
              <a:rPr lang="es-CO" dirty="0" smtClean="0">
                <a:solidFill>
                  <a:srgbClr val="0070C0"/>
                </a:solidFill>
              </a:rPr>
              <a:t>  </a:t>
            </a:r>
            <a:endParaRPr lang="es-ES" dirty="0" smtClean="0">
              <a:solidFill>
                <a:srgbClr val="0070C0"/>
              </a:solidFill>
            </a:endParaRPr>
          </a:p>
          <a:p>
            <a:pPr>
              <a:buNone/>
            </a:pPr>
            <a:r>
              <a:rPr lang="es-ES" dirty="0" smtClean="0"/>
              <a:t>     "</a:t>
            </a:r>
            <a:r>
              <a:rPr lang="es-ES" sz="3600" b="1" u="sng" dirty="0" smtClean="0"/>
              <a:t>En</a:t>
            </a:r>
            <a:r>
              <a:rPr lang="es-ES" dirty="0" smtClean="0"/>
              <a:t>" recuerda nuestra unión con Jesucristo, con quien formamos un solo cuerpo </a:t>
            </a:r>
            <a:r>
              <a:rPr lang="es-ES" dirty="0" smtClean="0">
                <a:solidFill>
                  <a:srgbClr val="FF0000"/>
                </a:solidFill>
              </a:rPr>
              <a:t>(Lea Efe.5:23).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p:cTn id="4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686800" cy="6525344"/>
          </a:xfrm>
          <a:blipFill>
            <a:blip r:embed="rId2" cstate="print"/>
            <a:tile tx="0" ty="0" sx="100000" sy="100000" flip="none" algn="tl"/>
          </a:blipFill>
        </p:spPr>
        <p:txBody>
          <a:bodyPr>
            <a:normAutofit fontScale="77500" lnSpcReduction="20000"/>
          </a:bodyPr>
          <a:lstStyle/>
          <a:p>
            <a:pPr algn="ctr">
              <a:buNone/>
            </a:pPr>
            <a:r>
              <a:rPr lang="es-ES" b="1" dirty="0" smtClean="0"/>
              <a:t>    </a:t>
            </a:r>
            <a:r>
              <a:rPr lang="es-ES" sz="3600" b="1" dirty="0" smtClean="0">
                <a:latin typeface="Agency FB" pitchFamily="34" charset="0"/>
              </a:rPr>
              <a:t> </a:t>
            </a:r>
            <a:r>
              <a:rPr lang="es-ES" sz="3600" b="1" dirty="0" smtClean="0">
                <a:solidFill>
                  <a:srgbClr val="FF0000"/>
                </a:solidFill>
                <a:latin typeface="Agency FB" pitchFamily="34" charset="0"/>
              </a:rPr>
              <a:t>Una de las personas que más se identificó con la obra de Jesús, y que fue conservada como ejemplo para nosotros, fue María, su madre:</a:t>
            </a:r>
            <a:endParaRPr lang="es-ES" sz="3100" dirty="0" smtClean="0">
              <a:solidFill>
                <a:srgbClr val="FF0000"/>
              </a:solidFill>
              <a:latin typeface="Agency FB" pitchFamily="34" charset="0"/>
            </a:endParaRPr>
          </a:p>
          <a:p>
            <a:pPr>
              <a:buNone/>
            </a:pPr>
            <a:r>
              <a:rPr lang="es-ES" sz="4000" dirty="0" smtClean="0">
                <a:solidFill>
                  <a:srgbClr val="FF0000"/>
                </a:solidFill>
              </a:rPr>
              <a:t>1</a:t>
            </a:r>
            <a:r>
              <a:rPr lang="es-ES" sz="4000" dirty="0" smtClean="0"/>
              <a:t>). Cuando Dios comisionó al ángel Gabriel para que le comunicara a maría que había sido escogida para ser la madre humana del Salvador, ella respondió: “</a:t>
            </a:r>
            <a:r>
              <a:rPr lang="es-CO" sz="4000" b="1" u="sng" dirty="0" smtClean="0">
                <a:solidFill>
                  <a:srgbClr val="0070C0"/>
                </a:solidFill>
              </a:rPr>
              <a:t>He aquí la sierva del Señor; hágase conmigo conforme a tu palabra”</a:t>
            </a:r>
            <a:r>
              <a:rPr lang="es-CO" sz="4000" dirty="0" smtClean="0"/>
              <a:t> </a:t>
            </a:r>
            <a:r>
              <a:rPr lang="es-CO" sz="4000" dirty="0" smtClean="0">
                <a:solidFill>
                  <a:srgbClr val="FF0000"/>
                </a:solidFill>
              </a:rPr>
              <a:t>(Luc.1:38).</a:t>
            </a:r>
          </a:p>
          <a:p>
            <a:pPr>
              <a:buNone/>
            </a:pPr>
            <a:endParaRPr lang="es-CO" sz="4000" dirty="0" smtClean="0"/>
          </a:p>
          <a:p>
            <a:pPr>
              <a:buNone/>
            </a:pPr>
            <a:r>
              <a:rPr lang="es-CO" sz="4000" dirty="0" smtClean="0">
                <a:solidFill>
                  <a:srgbClr val="FF0000"/>
                </a:solidFill>
              </a:rPr>
              <a:t>2</a:t>
            </a:r>
            <a:r>
              <a:rPr lang="es-CO" sz="4000" dirty="0" smtClean="0"/>
              <a:t>).</a:t>
            </a:r>
            <a:r>
              <a:rPr lang="es-ES" sz="4000" dirty="0" smtClean="0"/>
              <a:t>Ella lo llevó nueve meses en sus entrañas.</a:t>
            </a:r>
          </a:p>
          <a:p>
            <a:pPr>
              <a:buNone/>
            </a:pPr>
            <a:endParaRPr lang="es-ES" sz="4000" dirty="0" smtClean="0"/>
          </a:p>
          <a:p>
            <a:pPr>
              <a:buNone/>
            </a:pPr>
            <a:r>
              <a:rPr lang="es-ES" sz="4000" dirty="0" smtClean="0">
                <a:solidFill>
                  <a:srgbClr val="FF0000"/>
                </a:solidFill>
              </a:rPr>
              <a:t>3</a:t>
            </a:r>
            <a:r>
              <a:rPr lang="es-ES" sz="4000" dirty="0" smtClean="0"/>
              <a:t>).Lo dio a luz en Belén, lo acogió recién nacido, y vio cuando los tres “magos” se “</a:t>
            </a:r>
            <a:r>
              <a:rPr lang="es-ES" sz="4000" b="1" dirty="0" smtClean="0">
                <a:solidFill>
                  <a:srgbClr val="0070C0"/>
                </a:solidFill>
              </a:rPr>
              <a:t>postraron y adoraron</a:t>
            </a:r>
            <a:r>
              <a:rPr lang="es-ES" sz="4000" b="1" u="sng" dirty="0" smtClean="0">
                <a:solidFill>
                  <a:srgbClr val="0070C0"/>
                </a:solidFill>
              </a:rPr>
              <a:t> al niño</a:t>
            </a:r>
            <a:r>
              <a:rPr lang="es-ES" sz="4000" dirty="0" smtClean="0"/>
              <a:t>, además abriendo sus tesoros le ofrecieron dones de oro, incienso y mirra” </a:t>
            </a:r>
            <a:r>
              <a:rPr lang="es-ES" sz="4000" dirty="0" smtClean="0">
                <a:solidFill>
                  <a:srgbClr val="FF0000"/>
                </a:solidFill>
              </a:rPr>
              <a:t>(Mateo 2:1;11).</a:t>
            </a:r>
          </a:p>
          <a:p>
            <a:pPr>
              <a:buNone/>
            </a:pPr>
            <a:endParaRPr lang="es-ES" sz="4000"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4)">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4)">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heel(4)">
                                      <p:cBhvr>
                                        <p:cTn id="27"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bg1"/>
          </a:solidFill>
        </p:spPr>
        <p:txBody>
          <a:bodyPr>
            <a:normAutofit fontScale="85000" lnSpcReduction="10000"/>
          </a:bodyPr>
          <a:lstStyle/>
          <a:p>
            <a:pPr>
              <a:buNone/>
            </a:pPr>
            <a:r>
              <a:rPr lang="es-ES" dirty="0" smtClean="0">
                <a:solidFill>
                  <a:srgbClr val="FF0000"/>
                </a:solidFill>
              </a:rPr>
              <a:t>4</a:t>
            </a:r>
            <a:r>
              <a:rPr lang="es-ES" dirty="0" smtClean="0"/>
              <a:t>).Huyó a Egipto con su esposo y el niño siendo avisados por un ángel de que “</a:t>
            </a:r>
            <a:r>
              <a:rPr lang="es-ES" u="sng" dirty="0" smtClean="0">
                <a:solidFill>
                  <a:srgbClr val="0070C0"/>
                </a:solidFill>
              </a:rPr>
              <a:t>Herodes buscaría al niño para matarlo</a:t>
            </a:r>
            <a:r>
              <a:rPr lang="es-ES" dirty="0" smtClean="0"/>
              <a:t>” </a:t>
            </a:r>
            <a:r>
              <a:rPr lang="es-ES" dirty="0" smtClean="0">
                <a:solidFill>
                  <a:srgbClr val="FF0000"/>
                </a:solidFill>
              </a:rPr>
              <a:t>(Mateo 2:13). </a:t>
            </a:r>
            <a:r>
              <a:rPr lang="es-ES" dirty="0" smtClean="0"/>
              <a:t>Note lo que hizo María para preservar la vida de ese precioso tesoro que Dios le había confiado, es lo mismo que debe hacer toda madre hoy.</a:t>
            </a:r>
          </a:p>
          <a:p>
            <a:pPr>
              <a:buNone/>
            </a:pPr>
            <a:endParaRPr lang="es-ES" dirty="0" smtClean="0"/>
          </a:p>
          <a:p>
            <a:pPr>
              <a:buNone/>
            </a:pPr>
            <a:r>
              <a:rPr lang="es-ES" dirty="0" smtClean="0">
                <a:solidFill>
                  <a:srgbClr val="FF0000"/>
                </a:solidFill>
              </a:rPr>
              <a:t>5</a:t>
            </a:r>
            <a:r>
              <a:rPr lang="es-ES" dirty="0" smtClean="0"/>
              <a:t>).Lo acompañó desde Egipto a Nazaret, y cuando se les extravió oyó sus palabras ¿</a:t>
            </a:r>
            <a:r>
              <a:rPr lang="es-ES" u="sng" dirty="0" smtClean="0">
                <a:solidFill>
                  <a:srgbClr val="0070C0"/>
                </a:solidFill>
              </a:rPr>
              <a:t>no sabíais que en los negocios de mi Padre tenía que estar</a:t>
            </a:r>
            <a:r>
              <a:rPr lang="es-ES" dirty="0" smtClean="0"/>
              <a:t>? </a:t>
            </a:r>
          </a:p>
          <a:p>
            <a:pPr>
              <a:buNone/>
            </a:pPr>
            <a:endParaRPr lang="es-ES" dirty="0" smtClean="0"/>
          </a:p>
          <a:p>
            <a:pPr>
              <a:buNone/>
            </a:pPr>
            <a:r>
              <a:rPr lang="es-ES" dirty="0" smtClean="0"/>
              <a:t>     Estaba “</a:t>
            </a:r>
            <a:r>
              <a:rPr lang="es-ES" u="sng" dirty="0" smtClean="0">
                <a:solidFill>
                  <a:srgbClr val="0070C0"/>
                </a:solidFill>
              </a:rPr>
              <a:t>sujeto a ellos</a:t>
            </a:r>
            <a:r>
              <a:rPr lang="es-ES" dirty="0" smtClean="0"/>
              <a:t>”, y el niño “</a:t>
            </a:r>
            <a:r>
              <a:rPr lang="es-ES" u="sng" dirty="0" smtClean="0">
                <a:solidFill>
                  <a:srgbClr val="0070C0"/>
                </a:solidFill>
              </a:rPr>
              <a:t>crecía en sabiduría, en estatura, y en gracia ante Dios y los hombres</a:t>
            </a:r>
            <a:r>
              <a:rPr lang="es-ES" dirty="0" smtClean="0"/>
              <a:t>”. María observaba todo esto y “</a:t>
            </a:r>
            <a:r>
              <a:rPr lang="es-ES" u="sng" dirty="0" smtClean="0">
                <a:solidFill>
                  <a:srgbClr val="0070C0"/>
                </a:solidFill>
                <a:latin typeface="Agency FB" pitchFamily="34" charset="0"/>
              </a:rPr>
              <a:t>guardaba cuidadosamente todas estas cosas en su corazón</a:t>
            </a:r>
            <a:r>
              <a:rPr lang="es-ES" dirty="0" smtClean="0"/>
              <a:t>”</a:t>
            </a:r>
            <a:r>
              <a:rPr lang="es-ES" dirty="0" smtClean="0">
                <a:solidFill>
                  <a:srgbClr val="FF0000"/>
                </a:solidFill>
              </a:rPr>
              <a:t>(Luc.2:49-52)</a:t>
            </a:r>
            <a:r>
              <a:rPr lang="es-ES" dirty="0" smtClean="0"/>
              <a:t>. </a:t>
            </a:r>
          </a:p>
          <a:p>
            <a:pPr>
              <a:buNone/>
            </a:pPr>
            <a:endParaRPr lang="es-ES"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436096" cy="6525344"/>
          </a:xfrm>
          <a:solidFill>
            <a:schemeClr val="accent2">
              <a:lumMod val="20000"/>
              <a:lumOff val="80000"/>
            </a:schemeClr>
          </a:solidFill>
        </p:spPr>
        <p:txBody>
          <a:bodyPr>
            <a:noAutofit/>
          </a:bodyPr>
          <a:lstStyle/>
          <a:p>
            <a:pPr algn="ctr">
              <a:buNone/>
            </a:pPr>
            <a:endParaRPr lang="es-ES" dirty="0" smtClean="0">
              <a:solidFill>
                <a:srgbClr val="FF0000"/>
              </a:solidFill>
            </a:endParaRPr>
          </a:p>
          <a:p>
            <a:pPr algn="ctr">
              <a:buNone/>
            </a:pPr>
            <a:r>
              <a:rPr lang="es-ES" dirty="0" smtClean="0">
                <a:solidFill>
                  <a:srgbClr val="FF0000"/>
                </a:solidFill>
              </a:rPr>
              <a:t>6</a:t>
            </a:r>
            <a:r>
              <a:rPr lang="es-ES" dirty="0" smtClean="0"/>
              <a:t>). Como lo había hecho siempre, </a:t>
            </a:r>
            <a:r>
              <a:rPr lang="es-ES" dirty="0" smtClean="0">
                <a:solidFill>
                  <a:srgbClr val="0070C0"/>
                </a:solidFill>
                <a:latin typeface="Agency FB" pitchFamily="34" charset="0"/>
              </a:rPr>
              <a:t>María obedecía todo lo que Dios ordenaba en su Palabra</a:t>
            </a:r>
            <a:r>
              <a:rPr lang="es-ES" dirty="0" smtClean="0"/>
              <a:t>, y ahora, observando la conducta de Jesús desde su niñez, hasta la edad de 30 años, cuando inició su ministerio en un matrimonio, y cuando faltó el vino ella le oyó ordenar: “</a:t>
            </a:r>
            <a:r>
              <a:rPr lang="es-ES" u="sng" dirty="0" smtClean="0">
                <a:solidFill>
                  <a:srgbClr val="0070C0"/>
                </a:solidFill>
              </a:rPr>
              <a:t>Llenad estas tinajas de agua</a:t>
            </a:r>
            <a:r>
              <a:rPr lang="es-ES" dirty="0" smtClean="0"/>
              <a:t>”, </a:t>
            </a:r>
            <a:endParaRPr lang="es-CO" dirty="0" smtClean="0">
              <a:solidFill>
                <a:srgbClr val="FF0000"/>
              </a:solidFill>
            </a:endParaRPr>
          </a:p>
        </p:txBody>
      </p:sp>
      <p:pic>
        <p:nvPicPr>
          <p:cNvPr id="1028" name="Picture 4" descr="http://t0.gstatic.com/images?q=tbn:ANd9GcSMUn55z4ZCJjwQOzUYV6WsLhIGPQyrsVTNKsrWoaZ_gdluXOdY3w"/>
          <p:cNvPicPr>
            <a:picLocks noChangeAspect="1" noChangeArrowheads="1"/>
          </p:cNvPicPr>
          <p:nvPr/>
        </p:nvPicPr>
        <p:blipFill>
          <a:blip r:embed="rId2" cstate="print"/>
          <a:srcRect/>
          <a:stretch>
            <a:fillRect/>
          </a:stretch>
        </p:blipFill>
        <p:spPr bwMode="auto">
          <a:xfrm>
            <a:off x="5580112" y="548680"/>
            <a:ext cx="3168352" cy="3456384"/>
          </a:xfrm>
          <a:prstGeom prst="rect">
            <a:avLst/>
          </a:prstGeom>
          <a:noFill/>
        </p:spPr>
      </p:pic>
      <p:sp>
        <p:nvSpPr>
          <p:cNvPr id="6" name="5 Rectángulo"/>
          <p:cNvSpPr/>
          <p:nvPr/>
        </p:nvSpPr>
        <p:spPr>
          <a:xfrm>
            <a:off x="5580112" y="4365104"/>
            <a:ext cx="3240360" cy="1938992"/>
          </a:xfrm>
          <a:prstGeom prst="rect">
            <a:avLst/>
          </a:prstGeom>
        </p:spPr>
        <p:txBody>
          <a:bodyPr wrap="square">
            <a:spAutoFit/>
          </a:bodyPr>
          <a:lstStyle/>
          <a:p>
            <a:pPr algn="ctr">
              <a:buNone/>
            </a:pPr>
            <a:r>
              <a:rPr lang="es-ES" sz="2400" dirty="0" smtClean="0"/>
              <a:t>ella no lo contradijo sino que aconsejó a los que servían: “</a:t>
            </a:r>
            <a:r>
              <a:rPr lang="es-ES" sz="2400" b="1" u="sng" dirty="0" smtClean="0">
                <a:solidFill>
                  <a:srgbClr val="0070C0"/>
                </a:solidFill>
              </a:rPr>
              <a:t>Haced todo lo que Él os diga</a:t>
            </a:r>
            <a:r>
              <a:rPr lang="es-ES" sz="2400" dirty="0" smtClean="0"/>
              <a:t>”</a:t>
            </a:r>
            <a:r>
              <a:rPr lang="es-ES" sz="2400" dirty="0" smtClean="0">
                <a:solidFill>
                  <a:srgbClr val="FF0000"/>
                </a:solidFill>
              </a:rPr>
              <a:t>(Juan 2:5).</a:t>
            </a:r>
            <a:endParaRPr lang="es-CO" sz="2400"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dirty="0" smtClean="0"/>
              <a:t> </a:t>
            </a:r>
            <a:endParaRPr lang="es-ES" dirty="0"/>
          </a:p>
        </p:txBody>
      </p:sp>
      <p:sp>
        <p:nvSpPr>
          <p:cNvPr id="3" name="2 Marcador de contenido"/>
          <p:cNvSpPr>
            <a:spLocks noGrp="1"/>
          </p:cNvSpPr>
          <p:nvPr>
            <p:ph idx="1"/>
          </p:nvPr>
        </p:nvSpPr>
        <p:spPr>
          <a:xfrm>
            <a:off x="0" y="476672"/>
            <a:ext cx="6012160" cy="6381328"/>
          </a:xfrm>
        </p:spPr>
        <p:txBody>
          <a:bodyPr>
            <a:normAutofit fontScale="70000" lnSpcReduction="20000"/>
          </a:bodyPr>
          <a:lstStyle/>
          <a:p>
            <a:pPr algn="ctr">
              <a:buNone/>
            </a:pPr>
            <a:r>
              <a:rPr lang="es-ES" dirty="0" smtClean="0"/>
              <a:t>    </a:t>
            </a:r>
            <a:r>
              <a:rPr lang="es-ES" sz="4600" dirty="0" smtClean="0"/>
              <a:t>Nos preguntamos: ¿Porqué razón María actuó de esta manera tan especial con Dios, al no negarse a prestar su cuerpo para ser la madre humana del creador de todo el universo  Léase </a:t>
            </a:r>
            <a:r>
              <a:rPr lang="es-ES" sz="4600" dirty="0" smtClean="0">
                <a:solidFill>
                  <a:srgbClr val="FF0000"/>
                </a:solidFill>
              </a:rPr>
              <a:t>(Juan 1:1-3 </a:t>
            </a:r>
            <a:r>
              <a:rPr lang="es-ES" sz="4600" dirty="0" smtClean="0"/>
              <a:t>y el </a:t>
            </a:r>
            <a:r>
              <a:rPr lang="es-ES" sz="4600" dirty="0" smtClean="0">
                <a:solidFill>
                  <a:srgbClr val="FF0000"/>
                </a:solidFill>
              </a:rPr>
              <a:t>verso 14)</a:t>
            </a:r>
            <a:r>
              <a:rPr lang="es-ES" sz="4600" dirty="0" smtClean="0"/>
              <a:t>. </a:t>
            </a:r>
          </a:p>
          <a:p>
            <a:pPr algn="ctr">
              <a:buNone/>
            </a:pPr>
            <a:endParaRPr lang="es-ES" sz="4600" dirty="0" smtClean="0"/>
          </a:p>
          <a:p>
            <a:pPr algn="ctr">
              <a:buNone/>
            </a:pPr>
            <a:r>
              <a:rPr lang="es-ES" sz="4600" dirty="0" smtClean="0"/>
              <a:t>  Y que según la profecía de </a:t>
            </a:r>
            <a:r>
              <a:rPr lang="es-ES" sz="4600" dirty="0" smtClean="0">
                <a:solidFill>
                  <a:srgbClr val="FF0000"/>
                </a:solidFill>
              </a:rPr>
              <a:t>(Génesis 3:15)</a:t>
            </a:r>
            <a:r>
              <a:rPr lang="es-ES" sz="4600" dirty="0" smtClean="0"/>
              <a:t>, sería el “</a:t>
            </a:r>
            <a:r>
              <a:rPr lang="es-ES" sz="4600" b="1" dirty="0" smtClean="0">
                <a:solidFill>
                  <a:srgbClr val="0070C0"/>
                </a:solidFill>
                <a:latin typeface="Agency FB" pitchFamily="34" charset="0"/>
              </a:rPr>
              <a:t>Descendiente</a:t>
            </a:r>
            <a:r>
              <a:rPr lang="es-ES" sz="4600" dirty="0" smtClean="0"/>
              <a:t>” que vendría a “</a:t>
            </a:r>
            <a:r>
              <a:rPr lang="es-ES" sz="4600" dirty="0" smtClean="0">
                <a:solidFill>
                  <a:srgbClr val="0070C0"/>
                </a:solidFill>
                <a:latin typeface="Agency FB" pitchFamily="34" charset="0"/>
              </a:rPr>
              <a:t>aplastarle la cabeza a la serpiente</a:t>
            </a:r>
            <a:r>
              <a:rPr lang="es-ES" sz="4600" dirty="0" smtClean="0"/>
              <a:t>” o sea a Satanás, el originador del pecado?</a:t>
            </a:r>
            <a:endParaRPr lang="es-ES" sz="3600" b="1" i="1" dirty="0" smtClean="0">
              <a:solidFill>
                <a:srgbClr val="0070C0"/>
              </a:solidFill>
            </a:endParaRPr>
          </a:p>
          <a:p>
            <a:pPr>
              <a:buNone/>
            </a:pPr>
            <a:r>
              <a:rPr lang="es-ES" b="1" i="1" dirty="0" smtClean="0">
                <a:solidFill>
                  <a:srgbClr val="0070C0"/>
                </a:solidFill>
              </a:rPr>
              <a:t>      </a:t>
            </a:r>
            <a:endParaRPr lang="es-ES" dirty="0"/>
          </a:p>
        </p:txBody>
      </p:sp>
      <p:pic>
        <p:nvPicPr>
          <p:cNvPr id="24578" name="Picture 2" descr="http://t1.gstatic.com/images?q=tbn:ANd9GcRZaiv60h3heeQtpmoVs6kxwHDs6LKLne5nIvz55hGG_p7cHwjlcQ"/>
          <p:cNvPicPr>
            <a:picLocks noChangeAspect="1" noChangeArrowheads="1"/>
          </p:cNvPicPr>
          <p:nvPr/>
        </p:nvPicPr>
        <p:blipFill>
          <a:blip r:embed="rId2" cstate="print"/>
          <a:srcRect/>
          <a:stretch>
            <a:fillRect/>
          </a:stretch>
        </p:blipFill>
        <p:spPr bwMode="auto">
          <a:xfrm>
            <a:off x="6156176" y="1412776"/>
            <a:ext cx="2664296" cy="381642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4)">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6048672" cy="6264696"/>
          </a:xfrm>
        </p:spPr>
        <p:txBody>
          <a:bodyPr>
            <a:normAutofit fontScale="85000" lnSpcReduction="10000"/>
          </a:bodyPr>
          <a:lstStyle/>
          <a:p>
            <a:pPr algn="ctr">
              <a:buNone/>
            </a:pPr>
            <a:r>
              <a:rPr lang="es-ES" dirty="0" smtClean="0"/>
              <a:t>    La única respuesta que podemos encontrar en la Biblia es que, María era descendiente del linaje de los hombres santos del Antiguo  Testamento, que después de que Adán fuera expulsado del Edén decidieron aceptar el ofrecimiento del perdón a través del sacrificio del cordero que simbolizaba a Cristo. </a:t>
            </a:r>
          </a:p>
          <a:p>
            <a:pPr algn="ctr">
              <a:buNone/>
            </a:pPr>
            <a:endParaRPr lang="es-ES" dirty="0" smtClean="0"/>
          </a:p>
          <a:p>
            <a:pPr algn="ctr">
              <a:buNone/>
            </a:pPr>
            <a:r>
              <a:rPr lang="es-ES" dirty="0" smtClean="0"/>
              <a:t>y por tanto, obedecían los Mandamientos de Dios, que aunque no estaban escritos antes del Sinaí, ellos los conocían, me refiero a Abel, Set y sus descendientes que </a:t>
            </a:r>
            <a:r>
              <a:rPr lang="es-ES" dirty="0" smtClean="0">
                <a:solidFill>
                  <a:srgbClr val="FF0000"/>
                </a:solidFill>
              </a:rPr>
              <a:t>(Génesis 6:2) </a:t>
            </a:r>
            <a:r>
              <a:rPr lang="es-ES" dirty="0" smtClean="0"/>
              <a:t>llama los “</a:t>
            </a:r>
            <a:r>
              <a:rPr lang="es-ES" dirty="0" smtClean="0">
                <a:solidFill>
                  <a:srgbClr val="0070C0"/>
                </a:solidFill>
                <a:latin typeface="Agency FB" pitchFamily="34" charset="0"/>
              </a:rPr>
              <a:t>hijos de Dios</a:t>
            </a:r>
            <a:r>
              <a:rPr lang="es-ES" dirty="0" smtClean="0"/>
              <a:t>”. </a:t>
            </a:r>
            <a:endParaRPr lang="es-ES" b="1" u="sng" dirty="0" smtClean="0">
              <a:solidFill>
                <a:srgbClr val="0070C0"/>
              </a:solidFill>
            </a:endParaRPr>
          </a:p>
          <a:p>
            <a:endParaRPr lang="es-CO" dirty="0"/>
          </a:p>
        </p:txBody>
      </p:sp>
      <p:pic>
        <p:nvPicPr>
          <p:cNvPr id="23554" name="Picture 2" descr="http://t0.gstatic.com/images?q=tbn:ANd9GcT8XjpkAnUMYS1GN9Gb7Ct4Owyn35K2UvIcA9U8n8SWQ3EUYKJ0"/>
          <p:cNvPicPr>
            <a:picLocks noChangeAspect="1" noChangeArrowheads="1"/>
          </p:cNvPicPr>
          <p:nvPr/>
        </p:nvPicPr>
        <p:blipFill>
          <a:blip r:embed="rId2" cstate="print"/>
          <a:srcRect/>
          <a:stretch>
            <a:fillRect/>
          </a:stretch>
        </p:blipFill>
        <p:spPr bwMode="auto">
          <a:xfrm>
            <a:off x="6516216" y="764704"/>
            <a:ext cx="2368302" cy="2276847"/>
          </a:xfrm>
          <a:prstGeom prst="rect">
            <a:avLst/>
          </a:prstGeom>
          <a:noFill/>
        </p:spPr>
      </p:pic>
      <p:pic>
        <p:nvPicPr>
          <p:cNvPr id="23556" name="Picture 4" descr="http://t2.gstatic.com/images?q=tbn:ANd9GcT1_7_CxVzEKvTeA9EMnWKRwNFZ7qeh03EUMTaY40m-Fj543eII"/>
          <p:cNvPicPr>
            <a:picLocks noChangeAspect="1" noChangeArrowheads="1"/>
          </p:cNvPicPr>
          <p:nvPr/>
        </p:nvPicPr>
        <p:blipFill>
          <a:blip r:embed="rId3" cstate="print"/>
          <a:srcRect/>
          <a:stretch>
            <a:fillRect/>
          </a:stretch>
        </p:blipFill>
        <p:spPr bwMode="auto">
          <a:xfrm>
            <a:off x="6660232" y="3356992"/>
            <a:ext cx="2146548"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23556"/>
                                        </p:tgtEl>
                                        <p:attrNameLst>
                                          <p:attrName>style.visibility</p:attrName>
                                        </p:attrNameLst>
                                      </p:cBhvr>
                                      <p:to>
                                        <p:strVal val="visible"/>
                                      </p:to>
                                    </p:set>
                                    <p:animEffect transition="in" filter="wheel(4)">
                                      <p:cBhvr>
                                        <p:cTn id="12" dur="2000"/>
                                        <p:tgtEl>
                                          <p:spTgt spid="23556"/>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p:cTn id="17"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8"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9"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435280" cy="6120680"/>
          </a:xfrm>
          <a:solidFill>
            <a:schemeClr val="accent4">
              <a:lumMod val="20000"/>
              <a:lumOff val="80000"/>
            </a:schemeClr>
          </a:solidFill>
        </p:spPr>
        <p:txBody>
          <a:bodyPr>
            <a:normAutofit fontScale="77500" lnSpcReduction="20000"/>
          </a:bodyPr>
          <a:lstStyle/>
          <a:p>
            <a:pPr algn="ctr" fontAlgn="base">
              <a:buNone/>
            </a:pPr>
            <a:r>
              <a:rPr lang="es-CO" dirty="0" smtClean="0"/>
              <a:t>    </a:t>
            </a:r>
            <a:r>
              <a:rPr lang="es-CO" sz="4100" dirty="0" smtClean="0"/>
              <a:t>María pertenecía a ese pequeño grupo de personas que se habían mantenido fieles a la promesa del “</a:t>
            </a:r>
            <a:r>
              <a:rPr lang="es-CO" sz="4100" dirty="0" smtClean="0">
                <a:solidFill>
                  <a:srgbClr val="0070C0"/>
                </a:solidFill>
                <a:latin typeface="Agency FB" pitchFamily="34" charset="0"/>
              </a:rPr>
              <a:t>Descendiente</a:t>
            </a:r>
            <a:r>
              <a:rPr lang="es-CO" sz="4100" dirty="0" smtClean="0"/>
              <a:t>”, como lo eran Zacarías y su esposa Isabel, que “</a:t>
            </a:r>
            <a:r>
              <a:rPr lang="es-CO" sz="4100" dirty="0" smtClean="0">
                <a:solidFill>
                  <a:srgbClr val="0070C0"/>
                </a:solidFill>
                <a:latin typeface="Agency FB" pitchFamily="34" charset="0"/>
              </a:rPr>
              <a:t>andaban sin reprensión en todos los Mandamientos y ordenanzas de Dios</a:t>
            </a:r>
            <a:r>
              <a:rPr lang="es-CO" sz="4100" dirty="0" smtClean="0"/>
              <a:t>” </a:t>
            </a:r>
            <a:r>
              <a:rPr lang="es-CO" sz="4100" dirty="0" smtClean="0">
                <a:solidFill>
                  <a:srgbClr val="FF0000"/>
                </a:solidFill>
              </a:rPr>
              <a:t>(Luc.1:3),</a:t>
            </a:r>
          </a:p>
          <a:p>
            <a:pPr algn="ctr" fontAlgn="base">
              <a:buNone/>
            </a:pPr>
            <a:endParaRPr lang="es-CO" sz="4100" dirty="0" smtClean="0">
              <a:solidFill>
                <a:srgbClr val="FF0000"/>
              </a:solidFill>
            </a:endParaRPr>
          </a:p>
          <a:p>
            <a:pPr algn="ctr" fontAlgn="base">
              <a:buNone/>
            </a:pPr>
            <a:r>
              <a:rPr lang="es-CO" sz="4100" dirty="0" smtClean="0"/>
              <a:t>     De José, su pretendiente, quién amaba a María y era muí obediente a Dios, la Biblia nos da ciertos rasgos de su carácter.</a:t>
            </a:r>
          </a:p>
          <a:p>
            <a:pPr algn="ctr" fontAlgn="base">
              <a:buNone/>
            </a:pPr>
            <a:endParaRPr lang="es-CO" sz="4100" dirty="0" smtClean="0"/>
          </a:p>
          <a:p>
            <a:pPr algn="ctr" fontAlgn="base">
              <a:buNone/>
            </a:pPr>
            <a:r>
              <a:rPr lang="es-CO" sz="4600" dirty="0" smtClean="0">
                <a:solidFill>
                  <a:srgbClr val="FF0000"/>
                </a:solidFill>
              </a:rPr>
              <a:t>1</a:t>
            </a:r>
            <a:r>
              <a:rPr lang="es-CO" sz="4100" dirty="0" smtClean="0"/>
              <a:t>). Y José su marido, </a:t>
            </a:r>
            <a:r>
              <a:rPr lang="es-CO" sz="4100" u="sng" dirty="0" smtClean="0"/>
              <a:t>(tenía compromiso de matrimonio)</a:t>
            </a:r>
            <a:r>
              <a:rPr lang="es-CO" sz="4100" dirty="0" smtClean="0"/>
              <a:t> como </a:t>
            </a:r>
            <a:r>
              <a:rPr lang="es-CO" sz="4100" b="1" dirty="0" smtClean="0">
                <a:solidFill>
                  <a:srgbClr val="0070C0"/>
                </a:solidFill>
                <a:latin typeface="Agency FB" pitchFamily="34" charset="0"/>
              </a:rPr>
              <a:t>era justo</a:t>
            </a:r>
            <a:r>
              <a:rPr lang="es-CO" sz="4100" dirty="0" smtClean="0"/>
              <a:t>, y no quisiese</a:t>
            </a:r>
            <a:r>
              <a:rPr lang="es-CO" sz="4100" b="1" dirty="0" smtClean="0">
                <a:solidFill>
                  <a:srgbClr val="0070C0"/>
                </a:solidFill>
                <a:latin typeface="Agency FB" pitchFamily="34" charset="0"/>
              </a:rPr>
              <a:t> infamarla, quiso dejarla secretamente</a:t>
            </a:r>
            <a:r>
              <a:rPr lang="es-CO" sz="4100" dirty="0" smtClean="0"/>
              <a:t>.</a:t>
            </a:r>
            <a:r>
              <a:rPr lang="es-CO" dirty="0" smtClean="0"/>
              <a:t>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heel(4)">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194920" cy="3528392"/>
          </a:xfrm>
        </p:spPr>
        <p:txBody>
          <a:bodyPr>
            <a:normAutofit fontScale="92500" lnSpcReduction="20000"/>
          </a:bodyPr>
          <a:lstStyle/>
          <a:p>
            <a:pPr algn="ctr">
              <a:buNone/>
            </a:pPr>
            <a:r>
              <a:rPr lang="es-CO" sz="3600" b="1" dirty="0" smtClean="0">
                <a:solidFill>
                  <a:srgbClr val="FF0000"/>
                </a:solidFill>
              </a:rPr>
              <a:t>2</a:t>
            </a:r>
            <a:r>
              <a:rPr lang="es-CO" sz="3600" dirty="0" smtClean="0"/>
              <a:t>).Y pensando él en esto, he aquí el ángel del Señor le aparece en sueños, diciendo: José, hijo de David, no temas de recibir á María tu mujer, porque lo que en ella es engendrado, del Espíritu Santo es.</a:t>
            </a:r>
            <a:endParaRPr lang="es-CO" sz="3600" b="1" dirty="0" smtClean="0">
              <a:solidFill>
                <a:srgbClr val="0070C0"/>
              </a:solidFill>
              <a:latin typeface="Agency FB" pitchFamily="34" charset="0"/>
            </a:endParaRPr>
          </a:p>
          <a:p>
            <a:endParaRPr lang="es-CO" dirty="0"/>
          </a:p>
        </p:txBody>
      </p:sp>
      <p:pic>
        <p:nvPicPr>
          <p:cNvPr id="1026" name="Picture 2" descr="http://t1.gstatic.com/images?q=tbn:ANd9GcSW-j99bnUMLlcKgpXoba0StYFKPc2chUtzEf1DENqAkuFgShki"/>
          <p:cNvPicPr>
            <a:picLocks noChangeAspect="1" noChangeArrowheads="1"/>
          </p:cNvPicPr>
          <p:nvPr/>
        </p:nvPicPr>
        <p:blipFill>
          <a:blip r:embed="rId2" cstate="print"/>
          <a:srcRect/>
          <a:stretch>
            <a:fillRect/>
          </a:stretch>
        </p:blipFill>
        <p:spPr bwMode="auto">
          <a:xfrm>
            <a:off x="6156176" y="476673"/>
            <a:ext cx="2592288" cy="3312368"/>
          </a:xfrm>
          <a:prstGeom prst="rect">
            <a:avLst/>
          </a:prstGeom>
          <a:noFill/>
        </p:spPr>
      </p:pic>
      <p:sp>
        <p:nvSpPr>
          <p:cNvPr id="5" name="4 Rectángulo"/>
          <p:cNvSpPr/>
          <p:nvPr/>
        </p:nvSpPr>
        <p:spPr>
          <a:xfrm>
            <a:off x="611560" y="4293096"/>
            <a:ext cx="8280920" cy="2000548"/>
          </a:xfrm>
          <a:prstGeom prst="rect">
            <a:avLst/>
          </a:prstGeom>
        </p:spPr>
        <p:txBody>
          <a:bodyPr wrap="square">
            <a:spAutoFit/>
          </a:bodyPr>
          <a:lstStyle/>
          <a:p>
            <a:pPr algn="ctr">
              <a:buNone/>
            </a:pPr>
            <a:r>
              <a:rPr lang="es-CO" dirty="0" smtClean="0"/>
              <a:t> </a:t>
            </a:r>
            <a:r>
              <a:rPr lang="es-CO" sz="3200" dirty="0" smtClean="0"/>
              <a:t> Y despertando José del sueño,</a:t>
            </a:r>
            <a:r>
              <a:rPr lang="es-CO" sz="3200" b="1" dirty="0" smtClean="0">
                <a:solidFill>
                  <a:srgbClr val="0070C0"/>
                </a:solidFill>
                <a:latin typeface="Agency FB" pitchFamily="34" charset="0"/>
              </a:rPr>
              <a:t> hizo como el ángel del Señor le había mandado, y recibió á su mujer (es decir se casaron)</a:t>
            </a:r>
            <a:r>
              <a:rPr lang="es-CO" sz="2800" dirty="0" smtClean="0">
                <a:solidFill>
                  <a:srgbClr val="FF0000"/>
                </a:solidFill>
                <a:latin typeface="Agency FB" pitchFamily="34" charset="0"/>
              </a:rPr>
              <a:t> Mat.1:20;24. </a:t>
            </a:r>
            <a:r>
              <a:rPr lang="es-CO" sz="2800" dirty="0" smtClean="0">
                <a:latin typeface="Agency FB" pitchFamily="34" charset="0"/>
              </a:rPr>
              <a:t>Note que José hiso “</a:t>
            </a:r>
            <a:r>
              <a:rPr lang="es-CO" sz="2800" u="sng" dirty="0" smtClean="0">
                <a:latin typeface="Agency FB" pitchFamily="34" charset="0"/>
              </a:rPr>
              <a:t>como el ángel le había mandado</a:t>
            </a:r>
            <a:r>
              <a:rPr lang="es-CO" sz="2800" dirty="0" smtClean="0">
                <a:latin typeface="Agency FB"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626968" cy="6264696"/>
          </a:xfrm>
          <a:solidFill>
            <a:schemeClr val="accent2">
              <a:lumMod val="20000"/>
              <a:lumOff val="80000"/>
            </a:schemeClr>
          </a:solidFill>
        </p:spPr>
        <p:txBody>
          <a:bodyPr>
            <a:normAutofit fontScale="92500"/>
          </a:bodyPr>
          <a:lstStyle/>
          <a:p>
            <a:pPr algn="ctr">
              <a:buNone/>
            </a:pPr>
            <a:r>
              <a:rPr lang="es-CO" b="1" dirty="0" smtClean="0">
                <a:solidFill>
                  <a:srgbClr val="FF0000"/>
                </a:solidFill>
                <a:latin typeface="Agency FB" pitchFamily="34" charset="0"/>
              </a:rPr>
              <a:t>3</a:t>
            </a:r>
            <a:r>
              <a:rPr lang="es-CO" dirty="0" smtClean="0">
                <a:latin typeface="Agency FB" pitchFamily="34" charset="0"/>
              </a:rPr>
              <a:t>).</a:t>
            </a:r>
            <a:r>
              <a:rPr lang="es-CO" b="1" dirty="0" smtClean="0">
                <a:solidFill>
                  <a:srgbClr val="0070C0"/>
                </a:solidFill>
                <a:latin typeface="Agency FB" pitchFamily="34" charset="0"/>
              </a:rPr>
              <a:t> </a:t>
            </a:r>
            <a:r>
              <a:rPr lang="es-CO" sz="4000" dirty="0" smtClean="0"/>
              <a:t>Posiblemente, seis o siete meses después, cuando la vida del niño estuvo en peligro, siendo avisado por un ángel en sueño, y se le ordenó: </a:t>
            </a:r>
            <a:r>
              <a:rPr lang="es-CO" sz="4000" b="1" dirty="0" smtClean="0"/>
              <a:t>Levántate</a:t>
            </a:r>
            <a:r>
              <a:rPr lang="es-CO" b="1" dirty="0" smtClean="0"/>
              <a:t>, y toma al niño y á su madre, y huye á Egipto, y estáte allá hasta que yo te lo diga; porque ha de acontecer, que Herodes buscará al niño para matarlo.</a:t>
            </a:r>
            <a:endParaRPr lang="es-CO" dirty="0" smtClean="0">
              <a:solidFill>
                <a:srgbClr val="FF0000"/>
              </a:solidFill>
              <a:latin typeface="Agency FB" pitchFamily="34" charset="0"/>
            </a:endParaRPr>
          </a:p>
          <a:p>
            <a:endParaRPr lang="es-CO" dirty="0"/>
          </a:p>
        </p:txBody>
      </p:sp>
      <p:pic>
        <p:nvPicPr>
          <p:cNvPr id="63490" name="Picture 2" descr="http://t2.gstatic.com/images?q=tbn:ANd9GcTRCfTuiCJc0YJu5KRksbPScWbaFDj1Gx3YxJidVHei0A2qfFO9hw"/>
          <p:cNvPicPr>
            <a:picLocks noChangeAspect="1" noChangeArrowheads="1"/>
          </p:cNvPicPr>
          <p:nvPr/>
        </p:nvPicPr>
        <p:blipFill>
          <a:blip r:embed="rId2" cstate="print"/>
          <a:srcRect/>
          <a:stretch>
            <a:fillRect/>
          </a:stretch>
        </p:blipFill>
        <p:spPr bwMode="auto">
          <a:xfrm>
            <a:off x="6156176" y="980728"/>
            <a:ext cx="2736304" cy="3096344"/>
          </a:xfrm>
          <a:prstGeom prst="rect">
            <a:avLst/>
          </a:prstGeom>
          <a:noFill/>
        </p:spPr>
      </p:pic>
      <p:sp>
        <p:nvSpPr>
          <p:cNvPr id="5" name="4 Rectángulo"/>
          <p:cNvSpPr/>
          <p:nvPr/>
        </p:nvSpPr>
        <p:spPr>
          <a:xfrm>
            <a:off x="6228184" y="4509119"/>
            <a:ext cx="2664296" cy="1938992"/>
          </a:xfrm>
          <a:prstGeom prst="rect">
            <a:avLst/>
          </a:prstGeom>
          <a:solidFill>
            <a:srgbClr val="FFFF00"/>
          </a:solidFill>
        </p:spPr>
        <p:txBody>
          <a:bodyPr wrap="square">
            <a:spAutoFit/>
          </a:bodyPr>
          <a:lstStyle/>
          <a:p>
            <a:pPr algn="ctr"/>
            <a:r>
              <a:rPr lang="es-CO" b="1" dirty="0" smtClean="0"/>
              <a:t> </a:t>
            </a:r>
            <a:r>
              <a:rPr lang="es-CO" dirty="0" smtClean="0"/>
              <a:t> </a:t>
            </a:r>
            <a:r>
              <a:rPr lang="es-CO" sz="2400" dirty="0" smtClean="0"/>
              <a:t>Y él despertando,</a:t>
            </a:r>
            <a:r>
              <a:rPr lang="es-CO" sz="2400" b="1" dirty="0" smtClean="0">
                <a:solidFill>
                  <a:srgbClr val="0070C0"/>
                </a:solidFill>
                <a:latin typeface="Agency FB" pitchFamily="34" charset="0"/>
              </a:rPr>
              <a:t> tomó al niño y á su madre de noche, y se fué á Egipto </a:t>
            </a:r>
            <a:r>
              <a:rPr lang="es-CO" sz="2400" dirty="0" smtClean="0">
                <a:solidFill>
                  <a:srgbClr val="FF0000"/>
                </a:solidFill>
                <a:latin typeface="Agency FB" pitchFamily="34" charset="0"/>
              </a:rPr>
              <a:t>(Mateo 2:13,14).</a:t>
            </a:r>
            <a:endParaRPr lang="es-CO"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Users\FAMILIA FIERRO CH\Pictures\belen.jpg"/>
          <p:cNvPicPr>
            <a:picLocks noGrp="1" noChangeAspect="1" noChangeArrowheads="1"/>
          </p:cNvPicPr>
          <p:nvPr>
            <p:ph idx="1"/>
          </p:nvPr>
        </p:nvPicPr>
        <p:blipFill>
          <a:blip r:embed="rId2" cstate="print"/>
          <a:srcRect/>
          <a:stretch>
            <a:fillRect/>
          </a:stretch>
        </p:blipFill>
        <p:spPr bwMode="auto">
          <a:xfrm>
            <a:off x="323528" y="620688"/>
            <a:ext cx="5184576" cy="5832648"/>
          </a:xfrm>
          <a:prstGeom prst="rect">
            <a:avLst/>
          </a:prstGeom>
          <a:solidFill>
            <a:srgbClr val="FF0000"/>
          </a:solidFill>
        </p:spPr>
      </p:pic>
      <p:sp>
        <p:nvSpPr>
          <p:cNvPr id="5" name="4 Rectángulo"/>
          <p:cNvSpPr/>
          <p:nvPr/>
        </p:nvSpPr>
        <p:spPr>
          <a:xfrm>
            <a:off x="4788024" y="332656"/>
            <a:ext cx="4355976" cy="2862322"/>
          </a:xfrm>
          <a:prstGeom prst="rect">
            <a:avLst/>
          </a:prstGeom>
        </p:spPr>
        <p:txBody>
          <a:bodyPr wrap="square">
            <a:spAutoFit/>
          </a:bodyPr>
          <a:lstStyle/>
          <a:p>
            <a:pPr algn="ctr"/>
            <a:r>
              <a:rPr lang="es-CO" sz="2000" b="1" dirty="0" smtClean="0"/>
              <a:t>Suponemos como posible el camino, por ser el más fácil vía de la costa, hasta llegar al Waddi el-Arish, que era el límite de Egipto. Pasaba por Ascalón y Gaza y seguía por Raphía hasta Casium y Pelusa,</a:t>
            </a:r>
            <a:r>
              <a:rPr lang="es-CO" sz="2000" b="1" dirty="0" smtClean="0">
                <a:solidFill>
                  <a:srgbClr val="0070C0"/>
                </a:solidFill>
              </a:rPr>
              <a:t> esto es algo más de 15 días</a:t>
            </a:r>
            <a:r>
              <a:rPr lang="es-CO" sz="2000" b="1" dirty="0" smtClean="0"/>
              <a:t>. A José no le importaba  el tiempo ni la distancia, lo importante era obedecer a Dios.</a:t>
            </a:r>
            <a:endParaRPr lang="es-CO" sz="2000" dirty="0"/>
          </a:p>
        </p:txBody>
      </p:sp>
      <p:sp>
        <p:nvSpPr>
          <p:cNvPr id="6" name="5 Rectángulo"/>
          <p:cNvSpPr/>
          <p:nvPr/>
        </p:nvSpPr>
        <p:spPr>
          <a:xfrm>
            <a:off x="4860032" y="3356992"/>
            <a:ext cx="4283968" cy="2862322"/>
          </a:xfrm>
          <a:prstGeom prst="rect">
            <a:avLst/>
          </a:prstGeom>
        </p:spPr>
        <p:txBody>
          <a:bodyPr wrap="square">
            <a:spAutoFit/>
          </a:bodyPr>
          <a:lstStyle/>
          <a:p>
            <a:pPr algn="ctr"/>
            <a:r>
              <a:rPr lang="es-CO" sz="2000" b="1" dirty="0" smtClean="0"/>
              <a:t>El viaje, debió ser penoso, duro, riesgoso y precario, sin embargo el tiene fe en la orden de Dios, hace los preparativos de inmediato y pone su confianza en Dios. Bello ejemplo nos da san José, que guía su vida por la Palabra de Dios, el se acoge a la voluntad del Padre Bueno.</a:t>
            </a:r>
            <a:br>
              <a:rPr lang="es-CO" sz="2000" b="1" dirty="0" smtClean="0"/>
            </a:br>
            <a:endParaRPr lang="es-CO" sz="2000" dirty="0"/>
          </a:p>
        </p:txBody>
      </p:sp>
      <p:sp>
        <p:nvSpPr>
          <p:cNvPr id="7" name="6 Rectángulo"/>
          <p:cNvSpPr/>
          <p:nvPr/>
        </p:nvSpPr>
        <p:spPr>
          <a:xfrm>
            <a:off x="0" y="5877272"/>
            <a:ext cx="9144000" cy="830997"/>
          </a:xfrm>
          <a:prstGeom prst="rect">
            <a:avLst/>
          </a:prstGeom>
        </p:spPr>
        <p:txBody>
          <a:bodyPr wrap="square">
            <a:spAutoFit/>
          </a:bodyPr>
          <a:lstStyle/>
          <a:p>
            <a:pPr algn="ctr"/>
            <a:r>
              <a:rPr lang="es-CO" sz="2400" b="1" dirty="0" smtClean="0">
                <a:solidFill>
                  <a:srgbClr val="FF0000"/>
                </a:solidFill>
              </a:rPr>
              <a:t>Todo esto sucedió para que se cumpliese la profecía dada 729 años antes: “</a:t>
            </a:r>
            <a:r>
              <a:rPr lang="es-CO" sz="2400" b="1" u="sng" dirty="0" smtClean="0">
                <a:solidFill>
                  <a:srgbClr val="0070C0"/>
                </a:solidFill>
              </a:rPr>
              <a:t>De Egipto llamé a mi hijo</a:t>
            </a:r>
            <a:r>
              <a:rPr lang="es-CO" sz="2400" b="1" dirty="0" smtClean="0">
                <a:solidFill>
                  <a:srgbClr val="FF0000"/>
                </a:solidFill>
              </a:rPr>
              <a:t>” (Os 11:1).</a:t>
            </a:r>
            <a:endParaRPr lang="es-CO" sz="2400" dirty="0">
              <a:solidFill>
                <a:srgbClr val="FF0000"/>
              </a:solidFill>
            </a:endParaRPr>
          </a:p>
        </p:txBody>
      </p:sp>
      <p:sp>
        <p:nvSpPr>
          <p:cNvPr id="8" name="7 Arco"/>
          <p:cNvSpPr/>
          <p:nvPr/>
        </p:nvSpPr>
        <p:spPr>
          <a:xfrm>
            <a:off x="2915816" y="2564904"/>
            <a:ext cx="45719" cy="45719"/>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sp>
        <p:nvSpPr>
          <p:cNvPr id="13" name="12 Flecha curvada hacia arriba"/>
          <p:cNvSpPr/>
          <p:nvPr/>
        </p:nvSpPr>
        <p:spPr>
          <a:xfrm rot="20653288">
            <a:off x="1205945" y="2221456"/>
            <a:ext cx="2836562" cy="479089"/>
          </a:xfrm>
          <a:prstGeom prst="curved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65538"/>
                                        </p:tgtEl>
                                        <p:attrNameLst>
                                          <p:attrName>style.visibility</p:attrName>
                                        </p:attrNameLst>
                                      </p:cBhvr>
                                      <p:to>
                                        <p:strVal val="visible"/>
                                      </p:to>
                                    </p:set>
                                    <p:anim calcmode="lin" valueType="num">
                                      <p:cBhvr>
                                        <p:cTn id="7" dur="500" fill="hold"/>
                                        <p:tgtEl>
                                          <p:spTgt spid="65538"/>
                                        </p:tgtEl>
                                        <p:attrNameLst>
                                          <p:attrName>ppt_w</p:attrName>
                                        </p:attrNameLst>
                                      </p:cBhvr>
                                      <p:tavLst>
                                        <p:tav tm="0">
                                          <p:val>
                                            <p:fltVal val="0"/>
                                          </p:val>
                                        </p:tav>
                                        <p:tav tm="100000">
                                          <p:val>
                                            <p:strVal val="#ppt_w"/>
                                          </p:val>
                                        </p:tav>
                                      </p:tavLst>
                                    </p:anim>
                                    <p:anim calcmode="lin" valueType="num">
                                      <p:cBhvr>
                                        <p:cTn id="8" dur="500" fill="hold"/>
                                        <p:tgtEl>
                                          <p:spTgt spid="65538"/>
                                        </p:tgtEl>
                                        <p:attrNameLst>
                                          <p:attrName>ppt_h</p:attrName>
                                        </p:attrNameLst>
                                      </p:cBhvr>
                                      <p:tavLst>
                                        <p:tav tm="0">
                                          <p:val>
                                            <p:fltVal val="0"/>
                                          </p:val>
                                        </p:tav>
                                        <p:tav tm="100000">
                                          <p:val>
                                            <p:strVal val="#ppt_h"/>
                                          </p:val>
                                        </p:tav>
                                      </p:tavLst>
                                    </p:anim>
                                    <p:animEffect transition="in" filter="fade">
                                      <p:cBhvr>
                                        <p:cTn id="9" dur="500"/>
                                        <p:tgtEl>
                                          <p:spTgt spid="6553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500" fill="hold"/>
                                        <p:tgtEl>
                                          <p:spTgt spid="13"/>
                                        </p:tgtEl>
                                        <p:attrNameLst>
                                          <p:attrName>ppt_w</p:attrName>
                                        </p:attrNameLst>
                                      </p:cBhvr>
                                      <p:tavLst>
                                        <p:tav tm="0">
                                          <p:val>
                                            <p:fltVal val="0"/>
                                          </p:val>
                                        </p:tav>
                                        <p:tav tm="100000">
                                          <p:val>
                                            <p:strVal val="#ppt_w"/>
                                          </p:val>
                                        </p:tav>
                                      </p:tavLst>
                                    </p:anim>
                                    <p:anim calcmode="lin" valueType="num">
                                      <p:cBhvr>
                                        <p:cTn id="15" dur="500" fill="hold"/>
                                        <p:tgtEl>
                                          <p:spTgt spid="13"/>
                                        </p:tgtEl>
                                        <p:attrNameLst>
                                          <p:attrName>ppt_h</p:attrName>
                                        </p:attrNameLst>
                                      </p:cBhvr>
                                      <p:tavLst>
                                        <p:tav tm="0">
                                          <p:val>
                                            <p:fltVal val="0"/>
                                          </p:val>
                                        </p:tav>
                                        <p:tav tm="100000">
                                          <p:val>
                                            <p:strVal val="#ppt_h"/>
                                          </p:val>
                                        </p:tav>
                                      </p:tavLst>
                                    </p:anim>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strVal val="#ppt_w*0.70"/>
                                          </p:val>
                                        </p:tav>
                                        <p:tav tm="100000">
                                          <p:val>
                                            <p:strVal val="#ppt_w"/>
                                          </p:val>
                                        </p:tav>
                                      </p:tavLst>
                                    </p:anim>
                                    <p:anim calcmode="lin" valueType="num">
                                      <p:cBhvr>
                                        <p:cTn id="22" dur="1000" fill="hold"/>
                                        <p:tgtEl>
                                          <p:spTgt spid="5"/>
                                        </p:tgtEl>
                                        <p:attrNameLst>
                                          <p:attrName>ppt_h</p:attrName>
                                        </p:attrNameLst>
                                      </p:cBhvr>
                                      <p:tavLst>
                                        <p:tav tm="0">
                                          <p:val>
                                            <p:strVal val="#ppt_h"/>
                                          </p:val>
                                        </p:tav>
                                        <p:tav tm="100000">
                                          <p:val>
                                            <p:strVal val="#ppt_h"/>
                                          </p:val>
                                        </p:tav>
                                      </p:tavLst>
                                    </p:anim>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 to="" calcmode="lin" valueType="num">
                                      <p:cBhvr>
                                        <p:cTn id="35"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60640"/>
          </a:xfrm>
          <a:blipFill>
            <a:blip r:embed="rId2" cstate="print"/>
            <a:tile tx="0" ty="0" sx="100000" sy="100000" flip="none" algn="tl"/>
          </a:blipFill>
        </p:spPr>
        <p:txBody>
          <a:bodyPr>
            <a:normAutofit lnSpcReduction="10000"/>
          </a:bodyPr>
          <a:lstStyle/>
          <a:p>
            <a:pPr>
              <a:buNone/>
            </a:pPr>
            <a:r>
              <a:rPr lang="es-CO" dirty="0" smtClean="0">
                <a:solidFill>
                  <a:srgbClr val="FF0000"/>
                </a:solidFill>
              </a:rPr>
              <a:t>4</a:t>
            </a:r>
            <a:r>
              <a:rPr lang="es-CO" dirty="0" smtClean="0"/>
              <a:t>).Por otra parte, tanto María como José, no estarían dispuestos a unirse en matrimonio con alguien que no fuera fiel a Dios, recordemos que ambos pertenecían al linaje santo, y Dios dice: “</a:t>
            </a:r>
            <a:r>
              <a:rPr lang="es-CO" b="1" dirty="0" smtClean="0">
                <a:solidFill>
                  <a:srgbClr val="0070C0"/>
                </a:solidFill>
                <a:latin typeface="Agency FB" pitchFamily="34" charset="0"/>
              </a:rPr>
              <a:t>No os unáis en yugo desigual con los incrédulos</a:t>
            </a:r>
            <a:r>
              <a:rPr lang="es-CO" dirty="0" smtClean="0"/>
              <a:t>” </a:t>
            </a:r>
            <a:r>
              <a:rPr lang="es-CO" dirty="0" smtClean="0">
                <a:solidFill>
                  <a:srgbClr val="FF0000"/>
                </a:solidFill>
              </a:rPr>
              <a:t>(2 Cor.6:14).</a:t>
            </a:r>
            <a:r>
              <a:rPr lang="es-CO" dirty="0" smtClean="0"/>
              <a:t> </a:t>
            </a:r>
          </a:p>
          <a:p>
            <a:endParaRPr lang="es-CO" dirty="0" smtClean="0"/>
          </a:p>
          <a:p>
            <a:pPr>
              <a:buNone/>
            </a:pPr>
            <a:r>
              <a:rPr lang="es-CO" dirty="0" smtClean="0"/>
              <a:t>    También pertenecía a este grupo fiel a Dios,  Ana, profetisa, que </a:t>
            </a:r>
            <a:r>
              <a:rPr lang="es-CO" dirty="0" smtClean="0">
                <a:solidFill>
                  <a:srgbClr val="FF0000"/>
                </a:solidFill>
              </a:rPr>
              <a:t>(Luc.2:36-38)</a:t>
            </a:r>
            <a:r>
              <a:rPr lang="es-CO" dirty="0" smtClean="0"/>
              <a:t>,dice “</a:t>
            </a:r>
            <a:r>
              <a:rPr lang="es-CO" dirty="0" smtClean="0">
                <a:solidFill>
                  <a:srgbClr val="0070C0"/>
                </a:solidFill>
                <a:latin typeface="Agency FB" pitchFamily="34" charset="0"/>
              </a:rPr>
              <a:t>la cual había venido en grande edad,</a:t>
            </a:r>
            <a:r>
              <a:rPr lang="es-CO" dirty="0" smtClean="0"/>
              <a:t> </a:t>
            </a:r>
            <a:r>
              <a:rPr lang="es-CO" u="sng" dirty="0" smtClean="0">
                <a:solidFill>
                  <a:srgbClr val="0070C0"/>
                </a:solidFill>
                <a:latin typeface="Agency FB" pitchFamily="34" charset="0"/>
              </a:rPr>
              <a:t>que no se apartaba del templo, sirviendo de noche y de día con ayunos y oraciones.</a:t>
            </a:r>
            <a:r>
              <a:rPr lang="es-CO" dirty="0" smtClean="0"/>
              <a:t> Y que posiblemente era la maestra de María.</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accent6">
              <a:lumMod val="20000"/>
              <a:lumOff val="80000"/>
            </a:schemeClr>
          </a:solidFill>
        </p:spPr>
        <p:txBody>
          <a:bodyPr>
            <a:normAutofit/>
          </a:bodyPr>
          <a:lstStyle/>
          <a:p>
            <a:pPr algn="ctr" fontAlgn="base">
              <a:buNone/>
            </a:pPr>
            <a:r>
              <a:rPr lang="es-CO" dirty="0" smtClean="0"/>
              <a:t>    </a:t>
            </a:r>
            <a:r>
              <a:rPr lang="es-CO" sz="3600" dirty="0" smtClean="0"/>
              <a:t>También pertenecía  Simeón, que según </a:t>
            </a:r>
            <a:r>
              <a:rPr lang="es-CO" sz="3600" dirty="0" smtClean="0">
                <a:solidFill>
                  <a:srgbClr val="FF0000"/>
                </a:solidFill>
              </a:rPr>
              <a:t>(Luc.2:25-32)</a:t>
            </a:r>
            <a:r>
              <a:rPr lang="es-CO" sz="3600" dirty="0" smtClean="0"/>
              <a:t> era hombre  “</a:t>
            </a:r>
            <a:r>
              <a:rPr lang="es-CO" sz="3600" dirty="0" smtClean="0">
                <a:solidFill>
                  <a:srgbClr val="0070C0"/>
                </a:solidFill>
                <a:latin typeface="Agency FB" pitchFamily="34" charset="0"/>
              </a:rPr>
              <a:t>justo y piadoso, y esperaba la consolación de Israel: y el Espíritu Santo era sobre él. Y había recibido respuesta del Espíritu Santo, que no vería la muerte antes que viese al Cristo del Señor</a:t>
            </a:r>
            <a:r>
              <a:rPr lang="es-CO" sz="3600" dirty="0" smtClean="0"/>
              <a:t>”.</a:t>
            </a:r>
          </a:p>
          <a:p>
            <a:pPr>
              <a:buNone/>
            </a:pPr>
            <a:r>
              <a:rPr lang="es-CO" sz="3600" dirty="0" smtClean="0"/>
              <a:t>    </a:t>
            </a:r>
          </a:p>
          <a:p>
            <a:pPr algn="ctr">
              <a:buNone/>
            </a:pPr>
            <a:r>
              <a:rPr lang="es-CO" sz="3600" dirty="0" smtClean="0"/>
              <a:t>   Lo mismo que Natanael, de quien Jesús dijo: “</a:t>
            </a:r>
            <a:r>
              <a:rPr lang="es-CO" sz="3600" dirty="0" smtClean="0">
                <a:solidFill>
                  <a:srgbClr val="0070C0"/>
                </a:solidFill>
                <a:latin typeface="Agency FB" pitchFamily="34" charset="0"/>
              </a:rPr>
              <a:t>He aquí un verdadero Israelita, en el cual no hay engaño</a:t>
            </a:r>
            <a:r>
              <a:rPr lang="es-CO" sz="3600" dirty="0" smtClean="0"/>
              <a:t>”</a:t>
            </a:r>
            <a:r>
              <a:rPr lang="es-CO" sz="3600" dirty="0" smtClean="0">
                <a:solidFill>
                  <a:srgbClr val="FF0000"/>
                </a:solidFill>
              </a:rPr>
              <a:t> (Juan 1: 47)</a:t>
            </a:r>
            <a:r>
              <a:rPr lang="es-CO" sz="3600" dirty="0" smtClean="0"/>
              <a:t>.</a:t>
            </a:r>
          </a:p>
          <a:p>
            <a:pPr>
              <a:buNone/>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410944" cy="2952328"/>
          </a:xfrm>
        </p:spPr>
        <p:txBody>
          <a:bodyPr>
            <a:normAutofit/>
          </a:bodyPr>
          <a:lstStyle/>
          <a:p>
            <a:pPr algn="ctr">
              <a:buNone/>
            </a:pPr>
            <a:r>
              <a:rPr lang="es-CO" dirty="0" smtClean="0"/>
              <a:t>    </a:t>
            </a:r>
            <a:r>
              <a:rPr lang="es-CO" sz="3600" dirty="0" smtClean="0"/>
              <a:t>Este reducido grupo de Israelitas, hombres y mujeres permanecían orando por la promesa del Salvador.</a:t>
            </a:r>
          </a:p>
        </p:txBody>
      </p:sp>
      <p:pic>
        <p:nvPicPr>
          <p:cNvPr id="20482" name="Picture 2" descr="http://t2.gstatic.com/images?q=tbn:ANd9GcRND3Ww27aRhQRj41NGV6o6T23mjrhXD34nPENPXPPIbP2h6Sby"/>
          <p:cNvPicPr>
            <a:picLocks noChangeAspect="1" noChangeArrowheads="1"/>
          </p:cNvPicPr>
          <p:nvPr/>
        </p:nvPicPr>
        <p:blipFill>
          <a:blip r:embed="rId2" cstate="print"/>
          <a:srcRect/>
          <a:stretch>
            <a:fillRect/>
          </a:stretch>
        </p:blipFill>
        <p:spPr bwMode="auto">
          <a:xfrm>
            <a:off x="5796136" y="332656"/>
            <a:ext cx="3023989" cy="3240360"/>
          </a:xfrm>
          <a:prstGeom prst="rect">
            <a:avLst/>
          </a:prstGeom>
          <a:noFill/>
        </p:spPr>
      </p:pic>
      <p:sp>
        <p:nvSpPr>
          <p:cNvPr id="5" name="4 Rectángulo"/>
          <p:cNvSpPr/>
          <p:nvPr/>
        </p:nvSpPr>
        <p:spPr>
          <a:xfrm>
            <a:off x="251520" y="3861048"/>
            <a:ext cx="8640960" cy="2554545"/>
          </a:xfrm>
          <a:prstGeom prst="rect">
            <a:avLst/>
          </a:prstGeom>
        </p:spPr>
        <p:txBody>
          <a:bodyPr wrap="square">
            <a:spAutoFit/>
          </a:bodyPr>
          <a:lstStyle/>
          <a:p>
            <a:pPr algn="ctr"/>
            <a:r>
              <a:rPr lang="es-CO" sz="3200" dirty="0" smtClean="0"/>
              <a:t>Ahora entendemos porque María con solicitud, cuando el ángel Gabriel le dio la buena noticia de que ella era la escogida por Dios para ser la madre humana del Salvador dijo:</a:t>
            </a:r>
            <a:r>
              <a:rPr lang="es-ES" sz="3200" dirty="0" smtClean="0"/>
              <a:t>“</a:t>
            </a:r>
            <a:r>
              <a:rPr lang="es-CO" sz="3200" b="1" u="sng" dirty="0" smtClean="0">
                <a:solidFill>
                  <a:srgbClr val="0070C0"/>
                </a:solidFill>
              </a:rPr>
              <a:t>He aquí la sierva del Señor; hágase conmigo conforme a tu palabra”,</a:t>
            </a:r>
            <a:r>
              <a:rPr lang="es-CO" sz="3200" dirty="0" smtClean="0"/>
              <a:t> </a:t>
            </a:r>
            <a:endParaRPr lang="es-CO"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cstate="print"/>
            <a:tile tx="0" ty="0" sx="100000" sy="100000" flip="none" algn="tl"/>
          </a:blipFill>
        </p:spPr>
        <p:txBody>
          <a:bodyPr>
            <a:normAutofit lnSpcReduction="10000"/>
          </a:bodyPr>
          <a:lstStyle/>
          <a:p>
            <a:pPr algn="ctr">
              <a:buNone/>
            </a:pPr>
            <a:r>
              <a:rPr lang="es-CO" dirty="0" smtClean="0"/>
              <a:t>    Este reducido grupo de “</a:t>
            </a:r>
            <a:r>
              <a:rPr lang="es-CO" dirty="0" smtClean="0">
                <a:solidFill>
                  <a:srgbClr val="0070C0"/>
                </a:solidFill>
                <a:latin typeface="Agency FB" pitchFamily="34" charset="0"/>
              </a:rPr>
              <a:t>verdaderos Israelitas</a:t>
            </a:r>
            <a:r>
              <a:rPr lang="es-CO" dirty="0" smtClean="0"/>
              <a:t>", no solo estaban orando por el cumplimiento de la promesa, sino que estaban obedeciendo los Mandamientos y ordenanzas de Dios.</a:t>
            </a:r>
          </a:p>
          <a:p>
            <a:pPr>
              <a:buNone/>
            </a:pPr>
            <a:endParaRPr lang="es-CO" dirty="0" smtClean="0"/>
          </a:p>
          <a:p>
            <a:pPr algn="ctr">
              <a:buNone/>
            </a:pPr>
            <a:r>
              <a:rPr lang="es-CO" dirty="0" smtClean="0"/>
              <a:t>    Y según </a:t>
            </a:r>
            <a:r>
              <a:rPr lang="es-CO" dirty="0" smtClean="0">
                <a:solidFill>
                  <a:srgbClr val="FF0000"/>
                </a:solidFill>
              </a:rPr>
              <a:t>(Luc.23:56).</a:t>
            </a:r>
            <a:r>
              <a:rPr lang="es-CO" dirty="0" smtClean="0"/>
              <a:t> continuaron obedeciendo los Mandamientos de Dios aún después de la muerte de Jesús, como es el caso de “las mujeres que habían venido con Él desde Galilea, vieron el sepulcro, y como fue colocado su cuerpo…. </a:t>
            </a:r>
            <a:r>
              <a:rPr lang="es-CO" dirty="0" smtClean="0">
                <a:solidFill>
                  <a:srgbClr val="0070C0"/>
                </a:solidFill>
              </a:rPr>
              <a:t>descansaron el sábado, conforme al mandamiento”. </a:t>
            </a:r>
            <a:endParaRPr lang="es-CO"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4644008" cy="6858000"/>
          </a:xfrm>
          <a:solidFill>
            <a:schemeClr val="accent2">
              <a:lumMod val="20000"/>
              <a:lumOff val="80000"/>
            </a:schemeClr>
          </a:solidFill>
        </p:spPr>
        <p:txBody>
          <a:bodyPr>
            <a:normAutofit fontScale="85000" lnSpcReduction="20000"/>
          </a:bodyPr>
          <a:lstStyle/>
          <a:p>
            <a:pPr algn="ctr">
              <a:buNone/>
            </a:pPr>
            <a:r>
              <a:rPr lang="es-ES" i="1" dirty="0" smtClean="0"/>
              <a:t>    </a:t>
            </a:r>
            <a:r>
              <a:rPr lang="es-ES" sz="3900" i="1" dirty="0" smtClean="0"/>
              <a:t>Todos esto fieles Israelitas,  Zacarías, Isabel, Ana, Simeón, Natanael y María  no fueron invitados por Jesús a seguirle, puesto que ya le estaban siguiendo desde antes de nacer en el pesebre, en Belén.</a:t>
            </a:r>
          </a:p>
          <a:p>
            <a:pPr algn="ctr">
              <a:buNone/>
            </a:pPr>
            <a:endParaRPr lang="es-ES" sz="3900" i="1" dirty="0" smtClean="0"/>
          </a:p>
          <a:p>
            <a:pPr algn="ctr">
              <a:buNone/>
            </a:pPr>
            <a:r>
              <a:rPr lang="es-ES" sz="3900" i="1" dirty="0" smtClean="0"/>
              <a:t> De todos estos se puede decir como dijo Pablo:  “</a:t>
            </a:r>
            <a:r>
              <a:rPr lang="es-ES" sz="3900" b="1" i="1" dirty="0" smtClean="0">
                <a:solidFill>
                  <a:srgbClr val="0070C0"/>
                </a:solidFill>
                <a:latin typeface="Agency FB" pitchFamily="34" charset="0"/>
              </a:rPr>
              <a:t>No vivo yo, sino que es Cristo el que vive en mí</a:t>
            </a:r>
            <a:r>
              <a:rPr lang="es-ES" sz="3900" i="1" dirty="0" smtClean="0"/>
              <a:t>“</a:t>
            </a:r>
            <a:r>
              <a:rPr lang="es-ES" sz="3900" dirty="0" smtClean="0"/>
              <a:t>, </a:t>
            </a:r>
            <a:r>
              <a:rPr lang="es-ES" sz="3900" dirty="0" smtClean="0">
                <a:solidFill>
                  <a:srgbClr val="FF0000"/>
                </a:solidFill>
              </a:rPr>
              <a:t>(Gal. 2, 20)</a:t>
            </a:r>
            <a:endParaRPr lang="es-ES" dirty="0" smtClean="0"/>
          </a:p>
        </p:txBody>
      </p:sp>
      <p:pic>
        <p:nvPicPr>
          <p:cNvPr id="18434" name="Picture 2" descr="http://t1.gstatic.com/images?q=tbn:ANd9GcSt3NhkXGhlmLbeOEz9lzOoOg-cJJ1JnIFCrS44h0TaRhvhRAB-"/>
          <p:cNvPicPr>
            <a:picLocks noChangeAspect="1" noChangeArrowheads="1"/>
          </p:cNvPicPr>
          <p:nvPr/>
        </p:nvPicPr>
        <p:blipFill>
          <a:blip r:embed="rId2" cstate="print"/>
          <a:srcRect/>
          <a:stretch>
            <a:fillRect/>
          </a:stretch>
        </p:blipFill>
        <p:spPr bwMode="auto">
          <a:xfrm>
            <a:off x="4788024" y="764704"/>
            <a:ext cx="4032448" cy="49685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wheel(4)">
                                      <p:cBhvr>
                                        <p:cTn id="7" dur="2000"/>
                                        <p:tgtEl>
                                          <p:spTgt spid="18434"/>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blipFill>
            <a:blip r:embed="rId2" cstate="print"/>
            <a:tile tx="0" ty="0" sx="100000" sy="100000" flip="none" algn="tl"/>
          </a:blipFill>
        </p:spPr>
        <p:txBody>
          <a:bodyPr>
            <a:normAutofit/>
          </a:bodyPr>
          <a:lstStyle/>
          <a:p>
            <a:pPr algn="ctr">
              <a:buNone/>
            </a:pPr>
            <a:r>
              <a:rPr lang="es-ES" dirty="0" smtClean="0"/>
              <a:t>    En el caso de María, no solo vivió Jesús físicamente durante nueve meses en su vientre, sino que vivió espiritualmente durante toda su vida.</a:t>
            </a:r>
          </a:p>
          <a:p>
            <a:pPr algn="ctr">
              <a:buNone/>
            </a:pPr>
            <a:endParaRPr lang="es-ES" dirty="0" smtClean="0"/>
          </a:p>
          <a:p>
            <a:pPr algn="ctr">
              <a:buNone/>
            </a:pPr>
            <a:r>
              <a:rPr lang="es-ES" dirty="0" smtClean="0"/>
              <a:t>    Ella fue una mujer dedicada al servicio de Dios, tanto que en </a:t>
            </a:r>
            <a:r>
              <a:rPr lang="es-ES" dirty="0" smtClean="0">
                <a:solidFill>
                  <a:srgbClr val="FF0000"/>
                </a:solidFill>
              </a:rPr>
              <a:t>(Hechos 1:14)</a:t>
            </a:r>
            <a:r>
              <a:rPr lang="es-ES" dirty="0" smtClean="0"/>
              <a:t>, se la menciona por ultima ves en la Biblia diciendo que los apóstale “</a:t>
            </a:r>
            <a:r>
              <a:rPr lang="es-ES" dirty="0" smtClean="0">
                <a:solidFill>
                  <a:srgbClr val="0070C0"/>
                </a:solidFill>
                <a:latin typeface="Agency FB" pitchFamily="34" charset="0"/>
              </a:rPr>
              <a:t>perseveraban unánimes en oración y ruego, con las mujeres, con </a:t>
            </a:r>
            <a:r>
              <a:rPr lang="es-ES" b="1" u="sng" dirty="0" smtClean="0">
                <a:solidFill>
                  <a:srgbClr val="0070C0"/>
                </a:solidFill>
                <a:latin typeface="Agency FB" pitchFamily="34" charset="0"/>
              </a:rPr>
              <a:t>María la madre de Jesús</a:t>
            </a:r>
            <a:r>
              <a:rPr lang="es-ES" dirty="0" smtClean="0">
                <a:solidFill>
                  <a:srgbClr val="0070C0"/>
                </a:solidFill>
                <a:latin typeface="Agency FB" pitchFamily="34" charset="0"/>
              </a:rPr>
              <a:t>, y con los hermanos </a:t>
            </a:r>
            <a:r>
              <a:rPr lang="es-ES" dirty="0" smtClean="0">
                <a:latin typeface="Agency FB" pitchFamily="34" charset="0"/>
              </a:rPr>
              <a:t>(familiares)</a:t>
            </a:r>
            <a:r>
              <a:rPr lang="es-ES" dirty="0" smtClean="0">
                <a:solidFill>
                  <a:srgbClr val="0070C0"/>
                </a:solidFill>
                <a:latin typeface="Agency FB" pitchFamily="34" charset="0"/>
              </a:rPr>
              <a:t> de Jesús”</a:t>
            </a:r>
            <a:r>
              <a:rPr lang="es-ES" dirty="0" smtClean="0"/>
              <a:t>. </a:t>
            </a:r>
          </a:p>
          <a:p>
            <a:pPr algn="ct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0" y="274638"/>
            <a:ext cx="9144000" cy="1143000"/>
          </a:xfrm>
          <a:solidFill>
            <a:srgbClr val="FFFF00"/>
          </a:solidFill>
        </p:spPr>
        <p:txBody>
          <a:bodyPr>
            <a:normAutofit/>
          </a:bodyPr>
          <a:lstStyle/>
          <a:p>
            <a:r>
              <a:rPr lang="es-CO" sz="3600" b="1" dirty="0" smtClean="0">
                <a:solidFill>
                  <a:srgbClr val="002060"/>
                </a:solidFill>
                <a:latin typeface="Agency FB" pitchFamily="34" charset="0"/>
              </a:rPr>
              <a:t>La función del Espíritu Santo en el desarrollo de la iglesia</a:t>
            </a:r>
            <a:endParaRPr lang="es-CO" sz="3600" b="1" dirty="0">
              <a:solidFill>
                <a:srgbClr val="002060"/>
              </a:solidFill>
              <a:latin typeface="Agency FB" pitchFamily="34" charset="0"/>
            </a:endParaRPr>
          </a:p>
        </p:txBody>
      </p:sp>
      <p:sp>
        <p:nvSpPr>
          <p:cNvPr id="3" name="2 Marcador de contenido"/>
          <p:cNvSpPr>
            <a:spLocks noGrp="1"/>
          </p:cNvSpPr>
          <p:nvPr>
            <p:ph idx="1"/>
          </p:nvPr>
        </p:nvSpPr>
        <p:spPr>
          <a:xfrm>
            <a:off x="457200" y="1600201"/>
            <a:ext cx="5338936" cy="2620888"/>
          </a:xfrm>
        </p:spPr>
        <p:txBody>
          <a:bodyPr>
            <a:normAutofit fontScale="85000" lnSpcReduction="10000"/>
          </a:bodyPr>
          <a:lstStyle/>
          <a:p>
            <a:pPr algn="ctr">
              <a:buNone/>
            </a:pPr>
            <a:r>
              <a:rPr lang="es-ES" dirty="0" smtClean="0"/>
              <a:t>    Es Espíritu Santo fue el que hizo posible que aquellos hombres de la antigüedad dedicaran sus vidas al servicio de Dios, en medio tantos pecadores como los que existiera n antes del diluvio.</a:t>
            </a:r>
          </a:p>
        </p:txBody>
      </p:sp>
      <p:pic>
        <p:nvPicPr>
          <p:cNvPr id="17410" name="Picture 2" descr="http://t2.gstatic.com/images?q=tbn:ANd9GcQrzWd2ntTIKazY07xVMX7dohe4XtWwjBCNYBrVE2hk2QzzUJZF0A"/>
          <p:cNvPicPr>
            <a:picLocks noChangeAspect="1" noChangeArrowheads="1"/>
          </p:cNvPicPr>
          <p:nvPr/>
        </p:nvPicPr>
        <p:blipFill>
          <a:blip r:embed="rId2" cstate="print"/>
          <a:srcRect/>
          <a:stretch>
            <a:fillRect/>
          </a:stretch>
        </p:blipFill>
        <p:spPr bwMode="auto">
          <a:xfrm>
            <a:off x="6012160" y="1628800"/>
            <a:ext cx="2880320" cy="2376264"/>
          </a:xfrm>
          <a:prstGeom prst="rect">
            <a:avLst/>
          </a:prstGeom>
          <a:noFill/>
        </p:spPr>
      </p:pic>
      <p:sp>
        <p:nvSpPr>
          <p:cNvPr id="6" name="5 Rectángulo"/>
          <p:cNvSpPr/>
          <p:nvPr/>
        </p:nvSpPr>
        <p:spPr>
          <a:xfrm>
            <a:off x="251520" y="4149080"/>
            <a:ext cx="8640960" cy="2246769"/>
          </a:xfrm>
          <a:prstGeom prst="rect">
            <a:avLst/>
          </a:prstGeom>
        </p:spPr>
        <p:txBody>
          <a:bodyPr wrap="square">
            <a:spAutoFit/>
          </a:bodyPr>
          <a:lstStyle/>
          <a:p>
            <a:pPr algn="ctr"/>
            <a:r>
              <a:rPr lang="es-CO" dirty="0" smtClean="0"/>
              <a:t>Y dijo Jehová: </a:t>
            </a:r>
            <a:r>
              <a:rPr lang="es-CO" b="1" u="sng" dirty="0" smtClean="0">
                <a:solidFill>
                  <a:srgbClr val="0070C0"/>
                </a:solidFill>
              </a:rPr>
              <a:t>No contenderá mi espíritu con el hombre para siempre</a:t>
            </a:r>
            <a:r>
              <a:rPr lang="es-CO" dirty="0" smtClean="0"/>
              <a:t>, </a:t>
            </a:r>
            <a:r>
              <a:rPr lang="es-CO" sz="2000" b="1" dirty="0" smtClean="0"/>
              <a:t>Y vio Jehová que la maldad de los hombres era mucha en la tierra, y que todo designio de los pensamientos del corazón de ellos era de continuo solamente el mal. Y se arrepintió Jehová de haber hecho hombre en la tierra, y le dolió en su corazón. Y dijo Jehová: Raeré de sobre la faz de la tierra a los hombres que he creado, desde el hombre hasta la bestia, y hasta el reptil y las aves del cielo; pues me arrepiento de haberlos hecho</a:t>
            </a:r>
            <a:r>
              <a:rPr lang="es-CO" b="1" dirty="0" smtClean="0">
                <a:solidFill>
                  <a:srgbClr val="FF0000"/>
                </a:solidFill>
              </a:rPr>
              <a:t> (</a:t>
            </a:r>
            <a:r>
              <a:rPr lang="es-ES" b="1" dirty="0" smtClean="0">
                <a:solidFill>
                  <a:srgbClr val="FF0000"/>
                </a:solidFill>
              </a:rPr>
              <a:t>Gén.6:3;5-7).</a:t>
            </a: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4)">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solidFill>
            <a:srgbClr val="FFFF00"/>
          </a:solidFill>
        </p:spPr>
        <p:txBody>
          <a:bodyPr/>
          <a:lstStyle/>
          <a:p>
            <a:pPr algn="ctr">
              <a:buNone/>
            </a:pPr>
            <a:r>
              <a:rPr lang="es-ES" dirty="0" smtClean="0"/>
              <a:t>    </a:t>
            </a:r>
          </a:p>
          <a:p>
            <a:pPr algn="ctr">
              <a:buNone/>
            </a:pPr>
            <a:endParaRPr lang="es-ES" dirty="0" smtClean="0"/>
          </a:p>
          <a:p>
            <a:pPr algn="ctr">
              <a:buNone/>
            </a:pPr>
            <a:r>
              <a:rPr lang="es-ES" dirty="0" smtClean="0"/>
              <a:t> Pero a pesar de esta situación de pecado, el Espíritu Santo hiso posible que Dios  conservara un remanente a través de todo el Antiguo Testamento que trascendió hasta el Nuevo Testamento. Remanente que esperaba ansiosamente la venida del Redentor del mundo </a:t>
            </a:r>
            <a:r>
              <a:rPr lang="es-ES" dirty="0" smtClean="0">
                <a:solidFill>
                  <a:srgbClr val="FF0000"/>
                </a:solidFill>
              </a:rPr>
              <a:t>(Apoc.12:1-2). </a:t>
            </a:r>
            <a:r>
              <a:rPr lang="es-ES" dirty="0" smtClean="0">
                <a:solidFill>
                  <a:srgbClr val="0070C0"/>
                </a:solidFill>
                <a:latin typeface="Agency FB" pitchFamily="34" charset="0"/>
              </a:rPr>
              <a:t>Esta mujer en estado de embarazo representa al remanente de Dios.</a:t>
            </a:r>
            <a:endParaRPr lang="es-CO" dirty="0">
              <a:solidFill>
                <a:srgbClr val="0070C0"/>
              </a:solidFill>
              <a:latin typeface="Agency FB" pitchFamily="34"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626968" cy="6048672"/>
          </a:xfrm>
        </p:spPr>
        <p:txBody>
          <a:bodyPr>
            <a:normAutofit fontScale="92500" lnSpcReduction="10000"/>
          </a:bodyPr>
          <a:lstStyle/>
          <a:p>
            <a:pPr algn="ctr">
              <a:buNone/>
            </a:pPr>
            <a:r>
              <a:rPr lang="es-ES" dirty="0" smtClean="0"/>
              <a:t>   Ahora, el ángel le dice a María: “</a:t>
            </a:r>
            <a:r>
              <a:rPr lang="es-CO" dirty="0" smtClean="0">
                <a:solidFill>
                  <a:srgbClr val="0070C0"/>
                </a:solidFill>
                <a:latin typeface="Agency FB" pitchFamily="34" charset="0"/>
              </a:rPr>
              <a:t>El Espíritu Santo vendrá sobre ti, y el poder del Altísimo te cubrirá con su sombra; por lo cual también el Santo Ser que nacerá, será llamado Hijo de Dios”</a:t>
            </a:r>
            <a:r>
              <a:rPr lang="es-CO" dirty="0" smtClean="0">
                <a:solidFill>
                  <a:srgbClr val="FF0000"/>
                </a:solidFill>
              </a:rPr>
              <a:t> (Luc.1:35)</a:t>
            </a:r>
            <a:r>
              <a:rPr lang="es-CO" dirty="0" smtClean="0"/>
              <a:t>.</a:t>
            </a:r>
          </a:p>
          <a:p>
            <a:pPr>
              <a:buNone/>
            </a:pPr>
            <a:endParaRPr lang="es-CO" dirty="0" smtClean="0"/>
          </a:p>
          <a:p>
            <a:pPr algn="ctr">
              <a:buNone/>
            </a:pPr>
            <a:r>
              <a:rPr lang="es-CO" dirty="0" smtClean="0"/>
              <a:t>    De mare que fue el Espíritu Santo el que hizo posible que se realizara este portentoso milagro de que la virgen concibiera al Hijo de Dios en su estado virginal. </a:t>
            </a:r>
            <a:br>
              <a:rPr lang="es-CO" dirty="0" smtClean="0"/>
            </a:br>
            <a:endParaRPr lang="es-CO" dirty="0" smtClean="0"/>
          </a:p>
          <a:p>
            <a:endParaRPr lang="es-CO" dirty="0"/>
          </a:p>
        </p:txBody>
      </p:sp>
      <p:pic>
        <p:nvPicPr>
          <p:cNvPr id="59394" name="Picture 2" descr="http://t0.gstatic.com/images?q=tbn:ANd9GcT9Y8_6lX37KAQw9kp5Gt0WI-ngjHymDmqIbwzKIURG2NRog1vN1Q"/>
          <p:cNvPicPr>
            <a:picLocks noChangeAspect="1" noChangeArrowheads="1"/>
          </p:cNvPicPr>
          <p:nvPr/>
        </p:nvPicPr>
        <p:blipFill>
          <a:blip r:embed="rId2" cstate="print"/>
          <a:srcRect/>
          <a:stretch>
            <a:fillRect/>
          </a:stretch>
        </p:blipFill>
        <p:spPr bwMode="auto">
          <a:xfrm>
            <a:off x="6372200" y="1196752"/>
            <a:ext cx="2520280" cy="36724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4)">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bg2">
              <a:lumMod val="90000"/>
            </a:schemeClr>
          </a:solidFill>
        </p:spPr>
        <p:txBody>
          <a:bodyPr>
            <a:normAutofit fontScale="92500" lnSpcReduction="10000"/>
          </a:bodyPr>
          <a:lstStyle/>
          <a:p>
            <a:pPr algn="ctr">
              <a:buNone/>
            </a:pPr>
            <a:r>
              <a:rPr lang="es-CO" dirty="0" smtClean="0"/>
              <a:t>    A pesar de que María fuera la escogida por Dios para ser la madre humana de Jesús, y así cumplirse la profecía dada cuatro mil años antes en </a:t>
            </a:r>
            <a:r>
              <a:rPr lang="es-CO" dirty="0" smtClean="0">
                <a:solidFill>
                  <a:srgbClr val="FF0000"/>
                </a:solidFill>
              </a:rPr>
              <a:t>(Gén.3:15)</a:t>
            </a:r>
            <a:r>
              <a:rPr lang="es-CO" dirty="0" smtClean="0"/>
              <a:t>, María no se siente digna de este privilegio, pues ella misma reconoce su necesidad de un Salvador cuando dice:</a:t>
            </a:r>
            <a:r>
              <a:rPr lang="es-CO" baseline="30000" dirty="0" smtClean="0"/>
              <a:t> </a:t>
            </a:r>
            <a:r>
              <a:rPr lang="es-CO" dirty="0" smtClean="0"/>
              <a:t> “Engrandece mi alma al Señor;  Y mi espíritu se regocija en </a:t>
            </a:r>
            <a:r>
              <a:rPr lang="es-CO" b="1" u="sng" dirty="0" smtClean="0">
                <a:solidFill>
                  <a:srgbClr val="0070C0"/>
                </a:solidFill>
              </a:rPr>
              <a:t>Dios mi</a:t>
            </a:r>
            <a:r>
              <a:rPr lang="es-CO" dirty="0" smtClean="0"/>
              <a:t> </a:t>
            </a:r>
            <a:r>
              <a:rPr lang="es-CO" b="1" u="sng" dirty="0" smtClean="0">
                <a:solidFill>
                  <a:srgbClr val="0070C0"/>
                </a:solidFill>
              </a:rPr>
              <a:t>Salvador”.</a:t>
            </a:r>
            <a:r>
              <a:rPr lang="es-CO" dirty="0" smtClean="0">
                <a:solidFill>
                  <a:srgbClr val="FF0000"/>
                </a:solidFill>
              </a:rPr>
              <a:t> (Lucas 1:46-47).</a:t>
            </a:r>
          </a:p>
          <a:p>
            <a:endParaRPr lang="es-CO" dirty="0" smtClean="0">
              <a:solidFill>
                <a:srgbClr val="FF0000"/>
              </a:solidFill>
            </a:endParaRPr>
          </a:p>
          <a:p>
            <a:pPr algn="ctr">
              <a:buNone/>
            </a:pPr>
            <a:r>
              <a:rPr lang="es-CO" dirty="0" smtClean="0"/>
              <a:t>    Recordemos que el mismo ángel le había dicho a José, que cuando el niño naciera le pusiera por nombre Jesús, porque </a:t>
            </a:r>
            <a:r>
              <a:rPr lang="es-CO" b="1" u="sng" dirty="0" smtClean="0">
                <a:solidFill>
                  <a:srgbClr val="0070C0"/>
                </a:solidFill>
              </a:rPr>
              <a:t>“Él salvaría a su pueblo de sus pecados”</a:t>
            </a:r>
            <a:r>
              <a:rPr lang="es-CO" dirty="0" smtClean="0">
                <a:solidFill>
                  <a:srgbClr val="FF0000"/>
                </a:solidFill>
              </a:rPr>
              <a:t> (Mateo 1:21).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p:spPr>
        <p:txBody>
          <a:bodyPr>
            <a:normAutofit/>
          </a:bodyPr>
          <a:lstStyle/>
          <a:p>
            <a:r>
              <a:rPr lang="es-CO" sz="5400" b="1" dirty="0" smtClean="0">
                <a:solidFill>
                  <a:srgbClr val="FF0000"/>
                </a:solidFill>
                <a:latin typeface="Informal Roman" pitchFamily="66" charset="0"/>
              </a:rPr>
              <a:t>Otro migro del Espíritu Santo</a:t>
            </a:r>
            <a:endParaRPr lang="es-CO" sz="5400" b="1" dirty="0">
              <a:solidFill>
                <a:srgbClr val="FF0000"/>
              </a:solidFill>
              <a:latin typeface="Informal Roman" pitchFamily="66" charset="0"/>
            </a:endParaRPr>
          </a:p>
        </p:txBody>
      </p:sp>
      <p:sp>
        <p:nvSpPr>
          <p:cNvPr id="3" name="2 Marcador de contenido"/>
          <p:cNvSpPr>
            <a:spLocks noGrp="1"/>
          </p:cNvSpPr>
          <p:nvPr>
            <p:ph idx="1"/>
          </p:nvPr>
        </p:nvSpPr>
        <p:spPr>
          <a:xfrm>
            <a:off x="457200" y="1600200"/>
            <a:ext cx="8229600" cy="4925144"/>
          </a:xfrm>
        </p:spPr>
        <p:txBody>
          <a:bodyPr>
            <a:normAutofit fontScale="92500"/>
          </a:bodyPr>
          <a:lstStyle/>
          <a:p>
            <a:pPr algn="ctr">
              <a:buNone/>
            </a:pPr>
            <a:r>
              <a:rPr lang="es-CO" baseline="30000" dirty="0" smtClean="0"/>
              <a:t> </a:t>
            </a:r>
            <a:r>
              <a:rPr lang="es-CO" dirty="0" smtClean="0"/>
              <a:t>     Cuando llegó el día de Pentecostés, estaban todos unánimes juntos.  Y de repente vino del cielo un estruendo como de un viento recio que soplaba, el cual llenó toda la casa donde estaban sentados; y se les aparecieron lenguas repartidas, como de fuego, asentándose sobre cada uno de ellos. </a:t>
            </a:r>
          </a:p>
          <a:p>
            <a:pPr algn="ctr">
              <a:buNone/>
            </a:pPr>
            <a:r>
              <a:rPr lang="es-CO" dirty="0" smtClean="0"/>
              <a:t>    Y fueron todos llenos del Espíritu Santo, y comenzaron a hablar en otras lenguas, según el Espíritu les daba que hablasen </a:t>
            </a:r>
            <a:r>
              <a:rPr lang="es-CO" dirty="0" smtClean="0">
                <a:solidFill>
                  <a:srgbClr val="FF0000"/>
                </a:solidFill>
              </a:rPr>
              <a:t>(Hechos 2:1-4) </a:t>
            </a:r>
          </a:p>
          <a:p>
            <a:endParaRPr lang="es-ES"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wheel(4)">
                                      <p:cBhvr>
                                        <p:cTn id="16" dur="2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4"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wheel(4)">
                                      <p:cBhvr>
                                        <p:cTn id="21"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p:spPr>
        <p:txBody>
          <a:bodyPr>
            <a:normAutofit fontScale="92500" lnSpcReduction="10000"/>
          </a:bodyPr>
          <a:lstStyle/>
          <a:p>
            <a:pPr algn="ctr">
              <a:buNone/>
            </a:pPr>
            <a:r>
              <a:rPr lang="es-CO" dirty="0" smtClean="0"/>
              <a:t>    Note que fue por el poder del Espíritu Santo como los apóstoles pudieron predicar el evangelio, pues antes se escondían por “</a:t>
            </a:r>
            <a:r>
              <a:rPr lang="es-CO" dirty="0" smtClean="0">
                <a:solidFill>
                  <a:srgbClr val="0070C0"/>
                </a:solidFill>
                <a:latin typeface="Agency FB" pitchFamily="34" charset="0"/>
              </a:rPr>
              <a:t>miedo a los judíos” </a:t>
            </a:r>
            <a:r>
              <a:rPr lang="es-CO" dirty="0" smtClean="0">
                <a:solidFill>
                  <a:srgbClr val="FF0000"/>
                </a:solidFill>
              </a:rPr>
              <a:t>(Juan 20:19).</a:t>
            </a:r>
            <a:r>
              <a:rPr lang="es-CO" dirty="0" smtClean="0"/>
              <a:t> Pero ahora le predicaron a más tres mil personas que hablaban más de diez idiomas, de esta forma el evangelio se difundió rápidamente por todo el planeta conforme a la promesa de Cristo.</a:t>
            </a:r>
          </a:p>
          <a:p>
            <a:pPr>
              <a:buNone/>
            </a:pPr>
            <a:r>
              <a:rPr lang="es-CO" dirty="0" smtClean="0"/>
              <a:t>     </a:t>
            </a:r>
          </a:p>
          <a:p>
            <a:pPr algn="ctr">
              <a:buNone/>
            </a:pPr>
            <a:r>
              <a:rPr lang="es-CO" dirty="0" smtClean="0"/>
              <a:t>    “</a:t>
            </a:r>
            <a:r>
              <a:rPr lang="es-CO" dirty="0" smtClean="0">
                <a:solidFill>
                  <a:srgbClr val="0070C0"/>
                </a:solidFill>
                <a:latin typeface="Agency FB" pitchFamily="34" charset="0"/>
              </a:rPr>
              <a:t>Pero recibiréis poder, cuando haya venido sobre vosotros el Espíritu Santo, y me seréis testigos en Jerusalén, en toda Judea, en Samaria, y hasta lo último de la tierra”</a:t>
            </a:r>
            <a:r>
              <a:rPr lang="es-CO" dirty="0" smtClean="0"/>
              <a:t> Hechos 1:8</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20000"/>
              <a:lumOff val="80000"/>
            </a:schemeClr>
          </a:solidFill>
        </p:spPr>
        <p:txBody>
          <a:bodyPr>
            <a:normAutofit fontScale="92500" lnSpcReduction="20000"/>
          </a:bodyPr>
          <a:lstStyle/>
          <a:p>
            <a:pPr algn="ctr">
              <a:buNone/>
            </a:pPr>
            <a:r>
              <a:rPr lang="es-ES" dirty="0" smtClean="0"/>
              <a:t>    De esta forma, también es como el Espíritu Santo hace posible que Jesús viva en la Iglesia y en cada cristiano según lo prometió el Señor </a:t>
            </a:r>
            <a:r>
              <a:rPr lang="es-ES" dirty="0" smtClean="0">
                <a:solidFill>
                  <a:srgbClr val="FF0000"/>
                </a:solidFill>
              </a:rPr>
              <a:t>(Mateo 28)</a:t>
            </a:r>
            <a:r>
              <a:rPr lang="es-ES" dirty="0" smtClean="0"/>
              <a:t>. “</a:t>
            </a:r>
            <a:r>
              <a:rPr lang="es-ES" b="1" dirty="0" smtClean="0">
                <a:solidFill>
                  <a:srgbClr val="0070C0"/>
                </a:solidFill>
                <a:latin typeface="Agency FB" pitchFamily="34" charset="0"/>
              </a:rPr>
              <a:t>Y yo estoy con vosotros todos los días, hasta el fin del mundo</a:t>
            </a:r>
            <a:r>
              <a:rPr lang="es-ES" dirty="0" smtClean="0"/>
              <a:t>”.</a:t>
            </a:r>
          </a:p>
          <a:p>
            <a:endParaRPr lang="es-ES" dirty="0" smtClean="0"/>
          </a:p>
          <a:p>
            <a:pPr>
              <a:buNone/>
            </a:pPr>
            <a:r>
              <a:rPr lang="es-ES" dirty="0" smtClean="0"/>
              <a:t>    Es necesario que cada uno de nosotros disminuya para que crezca Él, se posesione de nosotros y nos incorpore plenamente en su ser.</a:t>
            </a:r>
          </a:p>
          <a:p>
            <a:pPr>
              <a:buNone/>
            </a:pPr>
            <a:endParaRPr lang="es-ES" dirty="0" smtClean="0"/>
          </a:p>
          <a:p>
            <a:pPr>
              <a:buNone/>
            </a:pPr>
            <a:r>
              <a:rPr lang="es-ES" dirty="0" smtClean="0"/>
              <a:t>      Para eso es necesario</a:t>
            </a:r>
          </a:p>
          <a:p>
            <a:pPr>
              <a:buNone/>
            </a:pPr>
            <a:r>
              <a:rPr lang="es-ES" dirty="0" smtClean="0"/>
              <a:t>1). Que haya </a:t>
            </a:r>
            <a:r>
              <a:rPr lang="es-ES" b="1" dirty="0" smtClean="0">
                <a:solidFill>
                  <a:srgbClr val="0070C0"/>
                </a:solidFill>
                <a:latin typeface="Agency FB" pitchFamily="34" charset="0"/>
              </a:rPr>
              <a:t>unidad </a:t>
            </a:r>
            <a:r>
              <a:rPr lang="es-ES" dirty="0" smtClean="0"/>
              <a:t>como Jesús lo deseaba </a:t>
            </a:r>
            <a:r>
              <a:rPr lang="es-ES" dirty="0" smtClean="0">
                <a:solidFill>
                  <a:srgbClr val="FF0000"/>
                </a:solidFill>
              </a:rPr>
              <a:t>(Juan 17:21)</a:t>
            </a:r>
            <a:r>
              <a:rPr lang="es-ES" dirty="0" smtClean="0"/>
              <a:t>. Y</a:t>
            </a:r>
          </a:p>
          <a:p>
            <a:pPr>
              <a:buNone/>
            </a:pPr>
            <a:r>
              <a:rPr lang="es-ES" dirty="0" smtClean="0"/>
              <a:t>2). Que </a:t>
            </a:r>
            <a:r>
              <a:rPr lang="es-CO" dirty="0" smtClean="0"/>
              <a:t>estén todos</a:t>
            </a:r>
            <a:r>
              <a:rPr lang="es-CO" b="1" dirty="0" smtClean="0">
                <a:solidFill>
                  <a:srgbClr val="0070C0"/>
                </a:solidFill>
                <a:latin typeface="Agency FB" pitchFamily="34" charset="0"/>
              </a:rPr>
              <a:t> unánimes juntos en el mismo lugar</a:t>
            </a:r>
            <a:r>
              <a:rPr lang="es-CO" dirty="0" smtClean="0"/>
              <a:t>.</a:t>
            </a:r>
            <a:endParaRPr lang="es-ES"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410944" cy="5649491"/>
          </a:xfrm>
        </p:spPr>
        <p:txBody>
          <a:bodyPr>
            <a:normAutofit/>
          </a:bodyPr>
          <a:lstStyle/>
          <a:p>
            <a:pPr algn="ctr">
              <a:buNone/>
            </a:pPr>
            <a:r>
              <a:rPr lang="es-CO" sz="4000" dirty="0" smtClean="0"/>
              <a:t>Todos estos, como los apóstoles, y los que creyeron en Cristo por la palabra de ellos, entre </a:t>
            </a:r>
            <a:r>
              <a:rPr lang="es-CO" sz="4000" dirty="0" smtClean="0">
                <a:solidFill>
                  <a:srgbClr val="0070C0"/>
                </a:solidFill>
              </a:rPr>
              <a:t>más permanecían unidos y se relacionaban con Dios, más se parecían a Cristo. </a:t>
            </a:r>
            <a:r>
              <a:rPr lang="es-CO" sz="4000" dirty="0" smtClean="0"/>
              <a:t> </a:t>
            </a:r>
            <a:endParaRPr lang="es-CO" sz="4000" dirty="0"/>
          </a:p>
        </p:txBody>
      </p:sp>
      <p:pic>
        <p:nvPicPr>
          <p:cNvPr id="4" name="Picture 2" descr="http://t1.gstatic.com/images?q=tbn:ANd9GcSt3NhkXGhlmLbeOEz9lzOoOg-cJJ1JnIFCrS44h0TaRhvhRAB-"/>
          <p:cNvPicPr>
            <a:picLocks noChangeAspect="1" noChangeArrowheads="1"/>
          </p:cNvPicPr>
          <p:nvPr/>
        </p:nvPicPr>
        <p:blipFill>
          <a:blip r:embed="rId2" cstate="print"/>
          <a:srcRect/>
          <a:stretch>
            <a:fillRect/>
          </a:stretch>
        </p:blipFill>
        <p:spPr bwMode="auto">
          <a:xfrm>
            <a:off x="5868144" y="764704"/>
            <a:ext cx="3024336" cy="49685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latin typeface="Agency FB" pitchFamily="34" charset="0"/>
              </a:rPr>
              <a:t>¿A quién nos parecemos?</a:t>
            </a:r>
            <a:endParaRPr lang="es-CO" dirty="0"/>
          </a:p>
        </p:txBody>
      </p:sp>
      <p:sp>
        <p:nvSpPr>
          <p:cNvPr id="3" name="2 Marcador de contenido"/>
          <p:cNvSpPr>
            <a:spLocks noGrp="1"/>
          </p:cNvSpPr>
          <p:nvPr>
            <p:ph idx="1"/>
          </p:nvPr>
        </p:nvSpPr>
        <p:spPr>
          <a:xfrm>
            <a:off x="457200" y="1600200"/>
            <a:ext cx="8229600" cy="4853136"/>
          </a:xfrm>
          <a:blipFill>
            <a:blip r:embed="rId2" cstate="print"/>
            <a:tile tx="0" ty="0" sx="100000" sy="100000" flip="none" algn="tl"/>
          </a:blipFill>
        </p:spPr>
        <p:txBody>
          <a:bodyPr>
            <a:normAutofit fontScale="92500"/>
          </a:bodyPr>
          <a:lstStyle/>
          <a:p>
            <a:pPr>
              <a:buNone/>
            </a:pPr>
            <a:r>
              <a:rPr lang="es-CO" dirty="0" smtClean="0"/>
              <a:t>    </a:t>
            </a:r>
            <a:r>
              <a:rPr lang="es-CO" dirty="0" smtClean="0">
                <a:solidFill>
                  <a:srgbClr val="FF0000"/>
                </a:solidFill>
              </a:rPr>
              <a:t>Génesis 1:28</a:t>
            </a:r>
            <a:r>
              <a:rPr lang="es-CO" dirty="0" smtClean="0"/>
              <a:t>. Y creó Dios al hombre a su</a:t>
            </a:r>
            <a:r>
              <a:rPr lang="es-CO" dirty="0" smtClean="0">
                <a:solidFill>
                  <a:srgbClr val="0070C0"/>
                </a:solidFill>
              </a:rPr>
              <a:t> imagen</a:t>
            </a:r>
            <a:r>
              <a:rPr lang="es-CO" dirty="0" smtClean="0"/>
              <a:t>, a </a:t>
            </a:r>
            <a:r>
              <a:rPr lang="es-CO" dirty="0" smtClean="0">
                <a:solidFill>
                  <a:srgbClr val="0070C0"/>
                </a:solidFill>
              </a:rPr>
              <a:t>imagen de Dios lo creo</a:t>
            </a:r>
            <a:r>
              <a:rPr lang="es-CO" dirty="0" smtClean="0"/>
              <a:t>. Hombre y mujer los creó. </a:t>
            </a:r>
          </a:p>
          <a:p>
            <a:pPr>
              <a:buNone/>
            </a:pPr>
            <a:r>
              <a:rPr lang="es-CO" dirty="0" smtClean="0"/>
              <a:t>    </a:t>
            </a:r>
          </a:p>
          <a:p>
            <a:pPr>
              <a:buNone/>
            </a:pPr>
            <a:r>
              <a:rPr lang="es-CO" dirty="0" smtClean="0"/>
              <a:t>    Todo el cielo se interesó profunda y gozosamente en la creación del mundo y del hombre.  </a:t>
            </a:r>
            <a:r>
              <a:rPr lang="es-CO" dirty="0" smtClean="0">
                <a:solidFill>
                  <a:srgbClr val="0070C0"/>
                </a:solidFill>
              </a:rPr>
              <a:t>Los seres humanos constituían una clase nueva y distinta</a:t>
            </a:r>
            <a:r>
              <a:rPr lang="es-CO" dirty="0" smtClean="0"/>
              <a:t>.  Fueron hechos "</a:t>
            </a:r>
            <a:r>
              <a:rPr lang="es-CO" u="sng" dirty="0" smtClean="0">
                <a:solidFill>
                  <a:srgbClr val="0070C0"/>
                </a:solidFill>
              </a:rPr>
              <a:t>a imagen de Dios</a:t>
            </a:r>
            <a:r>
              <a:rPr lang="es-CO" dirty="0" smtClean="0"/>
              <a:t>", y fue el propósito del Creador que ellos </a:t>
            </a:r>
            <a:r>
              <a:rPr lang="es-CO" u="sng" dirty="0" smtClean="0">
                <a:solidFill>
                  <a:srgbClr val="0070C0"/>
                </a:solidFill>
              </a:rPr>
              <a:t>poblaran la tierra</a:t>
            </a:r>
            <a:r>
              <a:rPr lang="es-CO" dirty="0" smtClean="0"/>
              <a:t> </a:t>
            </a:r>
            <a:r>
              <a:rPr lang="es-CO" dirty="0" smtClean="0">
                <a:solidFill>
                  <a:srgbClr val="FF0000"/>
                </a:solidFill>
              </a:rPr>
              <a:t>Extraido del C.B.A. Tomo 1 pág. 1095</a:t>
            </a:r>
          </a:p>
          <a:p>
            <a:pPr>
              <a:buNone/>
            </a:pP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4)">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4)">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4)">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blipFill>
            <a:blip r:embed="rId2" cstate="print"/>
            <a:tile tx="0" ty="0" sx="100000" sy="100000" flip="none" algn="tl"/>
          </a:blipFill>
        </p:spPr>
        <p:txBody>
          <a:bodyPr>
            <a:normAutofit lnSpcReduction="10000"/>
          </a:bodyPr>
          <a:lstStyle/>
          <a:p>
            <a:pPr>
              <a:buNone/>
            </a:pPr>
            <a:r>
              <a:rPr lang="es-CO" dirty="0" smtClean="0"/>
              <a:t>    La Biblia es clara al mostrarnos que cuando el hombre desobedeció a Dios, su carácter santo cambió, ya no sintió gozo cuando Dios lo visito sino que se escondió entre los árboles del huerto </a:t>
            </a:r>
            <a:r>
              <a:rPr lang="es-CO" dirty="0" smtClean="0">
                <a:solidFill>
                  <a:srgbClr val="FF0000"/>
                </a:solidFill>
              </a:rPr>
              <a:t>(Gén.3:8).</a:t>
            </a:r>
          </a:p>
          <a:p>
            <a:endParaRPr lang="es-CO" dirty="0" smtClean="0"/>
          </a:p>
          <a:p>
            <a:pPr>
              <a:buNone/>
            </a:pPr>
            <a:r>
              <a:rPr lang="es-CO" dirty="0" smtClean="0"/>
              <a:t>1). </a:t>
            </a:r>
            <a:r>
              <a:rPr lang="es-CO" dirty="0" smtClean="0">
                <a:solidFill>
                  <a:srgbClr val="0070C0"/>
                </a:solidFill>
              </a:rPr>
              <a:t>El pecado ocasionó un distanciamiento entre el hombre y Dios</a:t>
            </a:r>
            <a:r>
              <a:rPr lang="es-CO" dirty="0" smtClean="0"/>
              <a:t>. Y</a:t>
            </a:r>
          </a:p>
          <a:p>
            <a:pPr>
              <a:buNone/>
            </a:pPr>
            <a:r>
              <a:rPr lang="es-CO" dirty="0" smtClean="0"/>
              <a:t>2). </a:t>
            </a:r>
            <a:r>
              <a:rPr lang="es-CO" dirty="0" smtClean="0">
                <a:solidFill>
                  <a:srgbClr val="0070C0"/>
                </a:solidFill>
              </a:rPr>
              <a:t>Ocasionó un distanciamiento entre el hombre y su prójimo, su </a:t>
            </a:r>
            <a:r>
              <a:rPr lang="es-CO" dirty="0" smtClean="0">
                <a:solidFill>
                  <a:srgbClr val="0070C0"/>
                </a:solidFill>
              </a:rPr>
              <a:t>esposa</a:t>
            </a:r>
            <a:r>
              <a:rPr lang="es-CO" dirty="0" smtClean="0"/>
              <a:t> “la mujer que me diste por compañera me dio del árbol, y comí” </a:t>
            </a:r>
            <a:r>
              <a:rPr lang="es-CO" dirty="0" smtClean="0">
                <a:solidFill>
                  <a:srgbClr val="FF0000"/>
                </a:solidFill>
              </a:rPr>
              <a:t>(Gén.3:13). </a:t>
            </a:r>
            <a:r>
              <a:rPr lang="es-CO" dirty="0" smtClean="0">
                <a:solidFill>
                  <a:srgbClr val="FF0000"/>
                </a:solidFill>
              </a:rPr>
              <a:t> </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rmAutofit fontScale="90000"/>
          </a:bodyPr>
          <a:lstStyle/>
          <a:p>
            <a:r>
              <a:rPr lang="es-CO" b="1" dirty="0" smtClean="0">
                <a:latin typeface="Agency FB" pitchFamily="34" charset="0"/>
              </a:rPr>
              <a:t>¿Cómo recuperar nuevamente la imagen perdida?</a:t>
            </a:r>
            <a:endParaRPr lang="es-CO" b="1" dirty="0">
              <a:latin typeface="Agency FB" pitchFamily="34" charset="0"/>
            </a:endParaRPr>
          </a:p>
        </p:txBody>
      </p:sp>
      <p:sp>
        <p:nvSpPr>
          <p:cNvPr id="3" name="2 Marcador de contenido"/>
          <p:cNvSpPr>
            <a:spLocks noGrp="1"/>
          </p:cNvSpPr>
          <p:nvPr>
            <p:ph idx="1"/>
          </p:nvPr>
        </p:nvSpPr>
        <p:spPr>
          <a:xfrm>
            <a:off x="457200" y="1600200"/>
            <a:ext cx="8229600" cy="5257800"/>
          </a:xfrm>
          <a:solidFill>
            <a:schemeClr val="accent2">
              <a:lumMod val="20000"/>
              <a:lumOff val="80000"/>
            </a:schemeClr>
          </a:solidFill>
        </p:spPr>
        <p:txBody>
          <a:bodyPr>
            <a:normAutofit lnSpcReduction="10000"/>
          </a:bodyPr>
          <a:lstStyle/>
          <a:p>
            <a:pPr>
              <a:buNone/>
            </a:pPr>
            <a:r>
              <a:rPr lang="es-CO" b="1" dirty="0" smtClean="0"/>
              <a:t>     </a:t>
            </a:r>
            <a:r>
              <a:rPr lang="es-CO" b="1" dirty="0" smtClean="0">
                <a:solidFill>
                  <a:srgbClr val="FF0000"/>
                </a:solidFill>
              </a:rPr>
              <a:t>Efesios 2:10</a:t>
            </a:r>
            <a:r>
              <a:rPr lang="es-CO" b="1" dirty="0" smtClean="0"/>
              <a:t>.</a:t>
            </a:r>
            <a:r>
              <a:rPr lang="es-CO" dirty="0" smtClean="0"/>
              <a:t> Porque somos hechura suya, creados en Cristo Jesús para buenas obras, las cuales Dios preparó de antemano para que anduviésemos en ellas. </a:t>
            </a:r>
          </a:p>
          <a:p>
            <a:pPr algn="ctr">
              <a:buNone/>
            </a:pPr>
            <a:r>
              <a:rPr lang="es-CO" b="1" dirty="0" smtClean="0"/>
              <a:t>      </a:t>
            </a:r>
          </a:p>
          <a:p>
            <a:pPr algn="ctr">
              <a:buNone/>
            </a:pPr>
            <a:r>
              <a:rPr lang="es-CO" b="1" dirty="0" smtClean="0">
                <a:solidFill>
                  <a:srgbClr val="FF0000"/>
                </a:solidFill>
              </a:rPr>
              <a:t>Creados en Cristo Jesús</a:t>
            </a:r>
            <a:r>
              <a:rPr lang="es-CO" b="1" dirty="0" smtClean="0"/>
              <a:t> </a:t>
            </a:r>
          </a:p>
          <a:p>
            <a:pPr>
              <a:buNone/>
            </a:pPr>
            <a:r>
              <a:rPr lang="es-CO" dirty="0" smtClean="0"/>
              <a:t>    Una vez que el hombre pecó, por si mismo no puede remediar esta </a:t>
            </a:r>
            <a:r>
              <a:rPr lang="es-CO" dirty="0" smtClean="0"/>
              <a:t>situación, porque Dios había dicho: “</a:t>
            </a:r>
            <a:r>
              <a:rPr lang="es-CO" b="1" dirty="0" smtClean="0"/>
              <a:t>del árbol del conocimiento del bien y de mal</a:t>
            </a:r>
            <a:r>
              <a:rPr lang="es-CO" dirty="0" smtClean="0"/>
              <a:t> </a:t>
            </a:r>
            <a:r>
              <a:rPr lang="es-CO" dirty="0" smtClean="0">
                <a:solidFill>
                  <a:srgbClr val="0070C0"/>
                </a:solidFill>
              </a:rPr>
              <a:t>NO COMERÁS</a:t>
            </a:r>
            <a:r>
              <a:rPr lang="es-CO" dirty="0" smtClean="0"/>
              <a:t>, </a:t>
            </a:r>
            <a:r>
              <a:rPr lang="es-CO" b="1" dirty="0" smtClean="0"/>
              <a:t>porque el día que comas de él</a:t>
            </a:r>
            <a:r>
              <a:rPr lang="es-CO" dirty="0" smtClean="0"/>
              <a:t> </a:t>
            </a:r>
            <a:r>
              <a:rPr lang="es-CO" dirty="0" smtClean="0">
                <a:solidFill>
                  <a:srgbClr val="0070C0"/>
                </a:solidFill>
              </a:rPr>
              <a:t>MORIRÁS</a:t>
            </a:r>
            <a:r>
              <a:rPr lang="es-CO" dirty="0" smtClean="0"/>
              <a:t>”</a:t>
            </a:r>
            <a:r>
              <a:rPr lang="es-CO" dirty="0" smtClean="0">
                <a:solidFill>
                  <a:srgbClr val="FF0000"/>
                </a:solidFill>
              </a:rPr>
              <a:t> (Gén.2:17). </a:t>
            </a:r>
            <a:endParaRPr lang="es-CO"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2">
              <a:lumMod val="20000"/>
              <a:lumOff val="80000"/>
            </a:schemeClr>
          </a:solidFill>
        </p:spPr>
        <p:txBody>
          <a:bodyPr>
            <a:normAutofit/>
          </a:bodyPr>
          <a:lstStyle/>
          <a:p>
            <a:pPr>
              <a:buNone/>
            </a:pPr>
            <a:r>
              <a:rPr lang="es-CO" dirty="0" smtClean="0"/>
              <a:t>    Por tanto, Dios, por amor a Adán y Eva, que habían sido creados a su imagen y semejanza, y para darle cumplimiento a su ley, se sacrificó enviando a su Hijo para que muriera en lugar del hombre.</a:t>
            </a:r>
          </a:p>
          <a:p>
            <a:pPr>
              <a:buNone/>
            </a:pPr>
            <a:endParaRPr lang="es-CO" dirty="0" smtClean="0"/>
          </a:p>
          <a:p>
            <a:pPr>
              <a:buNone/>
            </a:pPr>
            <a:r>
              <a:rPr lang="es-CO" dirty="0" smtClean="0"/>
              <a:t>    De modo que el </a:t>
            </a:r>
            <a:r>
              <a:rPr lang="es-CO" dirty="0" smtClean="0"/>
              <a:t>hombre </a:t>
            </a:r>
            <a:r>
              <a:rPr lang="es-CO" dirty="0" smtClean="0"/>
              <a:t>degradado por el pecado, no </a:t>
            </a:r>
            <a:r>
              <a:rPr lang="es-CO" dirty="0" smtClean="0"/>
              <a:t>puede producir por sí mismo buenas obras.  </a:t>
            </a:r>
            <a:r>
              <a:rPr lang="es-CO" u="sng" dirty="0" smtClean="0">
                <a:solidFill>
                  <a:srgbClr val="0070C0"/>
                </a:solidFill>
              </a:rPr>
              <a:t>Es necesario que antes sea recreado espiritualmente por Cristo para que pueda producir las buenas obras</a:t>
            </a:r>
            <a:r>
              <a:rPr lang="es-CO" dirty="0" smtClean="0"/>
              <a:t>, las cuales hará de acuerdo con la voluntad de Dios.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gradFill>
            <a:gsLst>
              <a:gs pos="58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10000"/>
          </a:bodyPr>
          <a:lstStyle/>
          <a:p>
            <a:pPr algn="ctr">
              <a:buNone/>
            </a:pPr>
            <a:r>
              <a:rPr lang="es-CO" dirty="0" smtClean="0"/>
              <a:t>    Precisamente esto fue lo hiso Cristo con el linaje santo del A. testamento y Zacarías, Isabel, Ana, Simeón, José, María , Natanael y todos los que entregaron sus vidas a Cristo. </a:t>
            </a:r>
          </a:p>
          <a:p>
            <a:pPr>
              <a:buNone/>
            </a:pPr>
            <a:r>
              <a:rPr lang="es-CO" dirty="0" smtClean="0"/>
              <a:t>    </a:t>
            </a:r>
          </a:p>
          <a:p>
            <a:pPr algn="ctr">
              <a:buNone/>
            </a:pPr>
            <a:r>
              <a:rPr lang="es-CO" dirty="0" smtClean="0"/>
              <a:t>    </a:t>
            </a:r>
            <a:r>
              <a:rPr lang="es-CO" dirty="0" smtClean="0"/>
              <a:t>Fueron </a:t>
            </a:r>
            <a:r>
              <a:rPr lang="es-CO" u="sng" dirty="0" smtClean="0">
                <a:solidFill>
                  <a:srgbClr val="0070C0"/>
                </a:solidFill>
              </a:rPr>
              <a:t>RECREADOS</a:t>
            </a:r>
            <a:r>
              <a:rPr lang="es-CO" dirty="0" smtClean="0"/>
              <a:t> cuando </a:t>
            </a:r>
            <a:r>
              <a:rPr lang="es-CO" dirty="0" smtClean="0"/>
              <a:t>ellos confiaron plenamente en el Salvador prometido, sus pecados fueron perdonados y recibieron el poder del Espíritu Santo, para obedecer los requerimientos de Dios. </a:t>
            </a:r>
          </a:p>
          <a:p>
            <a:pPr>
              <a:buNone/>
            </a:pPr>
            <a:endParaRPr lang="es-CO" dirty="0" smtClean="0"/>
          </a:p>
          <a:p>
            <a:pPr algn="ctr">
              <a:buNone/>
            </a:pPr>
            <a:r>
              <a:rPr lang="es-CO" dirty="0" smtClean="0"/>
              <a:t>    Ahora, amaban a Dios sobre todas las cosas, y lo demostraban a través de la obediencia a sus Mandamientos </a:t>
            </a:r>
            <a:r>
              <a:rPr lang="es-CO" dirty="0" smtClean="0">
                <a:solidFill>
                  <a:srgbClr val="FF0000"/>
                </a:solidFill>
              </a:rPr>
              <a:t>(Juan 14:15)</a:t>
            </a:r>
            <a:r>
              <a:rPr lang="es-CO" dirty="0" smtClean="0"/>
              <a:t>.  Como también </a:t>
            </a:r>
            <a:r>
              <a:rPr lang="es-CO" dirty="0" smtClean="0"/>
              <a:t>lo demostraban amando </a:t>
            </a:r>
            <a:r>
              <a:rPr lang="es-CO" dirty="0" smtClean="0"/>
              <a:t>a sus prójimos como a si mismos.   </a:t>
            </a:r>
          </a:p>
          <a:p>
            <a:endParaRPr lang="es-CO" b="1"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p:spPr>
        <p:txBody>
          <a:bodyPr>
            <a:normAutofit fontScale="85000" lnSpcReduction="20000"/>
          </a:bodyPr>
          <a:lstStyle/>
          <a:p>
            <a:pPr>
              <a:buNone/>
            </a:pPr>
            <a:r>
              <a:rPr lang="es-CO" dirty="0" smtClean="0"/>
              <a:t>     A eso se refiere el apóstol Pablo cuando dice:  “</a:t>
            </a:r>
            <a:r>
              <a:rPr lang="es-CO" dirty="0" smtClean="0">
                <a:solidFill>
                  <a:srgbClr val="0070C0"/>
                </a:solidFill>
              </a:rPr>
              <a:t>Porque somos hechura suya, creados en Cristo Jesús para buenas obras, las cuales Dios preparó de antemano para que anduviésemos en ellas”</a:t>
            </a:r>
            <a:r>
              <a:rPr lang="es-CO" dirty="0" smtClean="0"/>
              <a:t> </a:t>
            </a:r>
          </a:p>
          <a:p>
            <a:pPr>
              <a:buNone/>
            </a:pPr>
            <a:endParaRPr lang="es-CO" b="1" dirty="0" smtClean="0"/>
          </a:p>
          <a:p>
            <a:pPr algn="ctr">
              <a:buNone/>
            </a:pPr>
            <a:r>
              <a:rPr lang="es-CO" b="1" dirty="0" smtClean="0"/>
              <a:t>    El termino “hechura suya”,</a:t>
            </a:r>
            <a:r>
              <a:rPr lang="es-CO" dirty="0" smtClean="0"/>
              <a:t> se refiere a la </a:t>
            </a:r>
            <a:r>
              <a:rPr lang="es-CO" u="sng" dirty="0" smtClean="0">
                <a:solidFill>
                  <a:srgbClr val="0070C0"/>
                </a:solidFill>
              </a:rPr>
              <a:t>nueva creación espiritual que Dios efectúa en el </a:t>
            </a:r>
            <a:r>
              <a:rPr lang="es-CO" u="sng" dirty="0" smtClean="0">
                <a:solidFill>
                  <a:srgbClr val="0070C0"/>
                </a:solidFill>
              </a:rPr>
              <a:t>hombre cuando este reconoce que es pecador, y decide obedecer a Dios. </a:t>
            </a:r>
            <a:r>
              <a:rPr lang="es-CO" dirty="0" smtClean="0"/>
              <a:t> </a:t>
            </a:r>
            <a:r>
              <a:rPr lang="es-CO" dirty="0" smtClean="0"/>
              <a:t>Dios nos vuelve a formar para que caminemos en “</a:t>
            </a:r>
            <a:r>
              <a:rPr lang="es-CO" u="sng" dirty="0" smtClean="0">
                <a:solidFill>
                  <a:srgbClr val="0070C0"/>
                </a:solidFill>
              </a:rPr>
              <a:t>buenas obras</a:t>
            </a:r>
            <a:r>
              <a:rPr lang="es-CO" dirty="0" smtClean="0"/>
              <a:t>”</a:t>
            </a:r>
          </a:p>
          <a:p>
            <a:endParaRPr lang="es-CO" dirty="0" smtClean="0"/>
          </a:p>
          <a:p>
            <a:pPr algn="ctr">
              <a:buNone/>
            </a:pPr>
            <a:r>
              <a:rPr lang="es-CO" dirty="0" smtClean="0"/>
              <a:t>     El privilegio y el deber de testificar acerca del propósito divino mediante las buenas obras llega a ser posible debido al cambio que Cristo efectúa en la voluntad, los afectos y los propósitos</a:t>
            </a:r>
            <a:r>
              <a:rPr lang="es-CO" dirty="0" smtClean="0">
                <a:solidFill>
                  <a:srgbClr val="FF0000"/>
                </a:solidFill>
              </a:rPr>
              <a:t> (Mat_5:14-16)</a:t>
            </a:r>
            <a:r>
              <a:rPr lang="es-CO" dirty="0" smtClean="0"/>
              <a:t>. </a:t>
            </a:r>
            <a:r>
              <a:rPr lang="es-CO" dirty="0" smtClean="0">
                <a:solidFill>
                  <a:srgbClr val="FF0000"/>
                </a:solidFill>
              </a:rPr>
              <a:t>Extraido del C.B.A. Sobre Efesios 2:10.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3888432" cy="3600400"/>
          </a:xfrm>
        </p:spPr>
        <p:txBody>
          <a:bodyPr>
            <a:normAutofit fontScale="85000" lnSpcReduction="10000"/>
          </a:bodyPr>
          <a:lstStyle/>
          <a:p>
            <a:pPr algn="ctr">
              <a:buNone/>
            </a:pPr>
            <a:r>
              <a:rPr lang="es-CO" dirty="0" smtClean="0"/>
              <a:t>    </a:t>
            </a:r>
            <a:r>
              <a:rPr lang="es-CO" sz="3900" dirty="0" smtClean="0"/>
              <a:t>De esta forma “</a:t>
            </a:r>
            <a:r>
              <a:rPr lang="es-CO" sz="3900" u="sng" dirty="0" smtClean="0">
                <a:solidFill>
                  <a:srgbClr val="0070C0"/>
                </a:solidFill>
              </a:rPr>
              <a:t>el propósito del Creador que ellos poblaran la tierra</a:t>
            </a:r>
            <a:r>
              <a:rPr lang="es-CO" sz="3900" dirty="0" smtClean="0"/>
              <a:t>” se cumplirá finalmente en la tierra nueva.</a:t>
            </a:r>
          </a:p>
        </p:txBody>
      </p:sp>
      <p:sp>
        <p:nvSpPr>
          <p:cNvPr id="4" name="3 Rectángulo"/>
          <p:cNvSpPr/>
          <p:nvPr/>
        </p:nvSpPr>
        <p:spPr>
          <a:xfrm>
            <a:off x="539552" y="4725143"/>
            <a:ext cx="8208912" cy="1754326"/>
          </a:xfrm>
          <a:prstGeom prst="rect">
            <a:avLst/>
          </a:prstGeom>
        </p:spPr>
        <p:txBody>
          <a:bodyPr wrap="square">
            <a:spAutoFit/>
          </a:bodyPr>
          <a:lstStyle/>
          <a:p>
            <a:pPr algn="ctr">
              <a:buNone/>
            </a:pPr>
            <a:r>
              <a:rPr lang="es-CO" sz="3600" dirty="0" smtClean="0"/>
              <a:t>¿No le parece maravilloso el plan de Dios?</a:t>
            </a:r>
          </a:p>
          <a:p>
            <a:pPr>
              <a:buNone/>
            </a:pPr>
            <a:endParaRPr lang="es-CO" sz="3600" dirty="0" smtClean="0"/>
          </a:p>
          <a:p>
            <a:pPr algn="ctr">
              <a:buNone/>
            </a:pPr>
            <a:r>
              <a:rPr lang="es-CO" sz="3600" dirty="0" smtClean="0"/>
              <a:t> </a:t>
            </a:r>
            <a:r>
              <a:rPr lang="es-CO" sz="3600" dirty="0" smtClean="0"/>
              <a:t>¿Desea </a:t>
            </a:r>
            <a:r>
              <a:rPr lang="es-CO" sz="3600" dirty="0" smtClean="0"/>
              <a:t>usted participar de ese plan?</a:t>
            </a:r>
          </a:p>
        </p:txBody>
      </p:sp>
      <p:sp>
        <p:nvSpPr>
          <p:cNvPr id="2050" name="AutoShape 2" descr="data:image/jpeg;base64,/9j/4AAQSkZJRgABAQAAAQABAAD/2wBDAAkGBwgHBgkIBwgKCgkLDRYPDQwMDRsUFRAWIB0iIiAdHx8kKDQsJCYxJx8fLT0tMTU3Ojo6Iys/RD84QzQ5Ojf/2wBDAQoKCg0MDRoPDxo3JR8lNzc3Nzc3Nzc3Nzc3Nzc3Nzc3Nzc3Nzc3Nzc3Nzc3Nzc3Nzc3Nzc3Nzc3Nzc3Nzc3Nzf/wAARCACLALoDASIAAhEBAxEB/8QAHAAAAwADAQEBAAAAAAAAAAAABAUGAgMHAQAI/8QAQBAAAgEDAgQFAQUGBQMDBQAAAQIDAAQRBSEGEjFBEyJRYXGBFDKRobEVJEJSwdEHI0NicjOC8CVUY3OSk9Lh/8QAGgEAAwEBAQEAAAAAAAAAAAAAAgMEBQEABv/EACcRAAICAgICAgIDAAMAAAAAAAECAAMRIQQSEzEiQQVRFDJhI5Gh/9oADAMBAAIRAxEAPwDoFxr0t3rf2W1YrbRvysy9ZCOu/p2pfxNqqWesTKrSeIsYPICcE4pboQYapnP8R/WnHEUSteyOYkkYoBvjc4/WoOSRj5SfkFvH8feZJ2eqzNeFWu7lrhzlyr+VT/KPb8qI1uZTbiHVYzKJAY4Zj1VyDjftWuy0W/8AF5xCiAn7rN2zvnHQ0+1M262RtpcSTPGfDiRgu+NiSTt8mpbHQOMSDjLY/vIMmdK1Ox0/QrW3ia5e7EA55S2Q0xXJHrjJx9K84W1C4GntDdFxKjnZie+5/OmNhwfHHZ232q8lNwiASeHylGb1GR07UZJw1bm48YXMqyegUYx8U1eXUg0xnLKriToQZ7uZjgsVA7DvTXRL2IlkuHbmJHKNztjtQ40TcsbliB6p1qO401240S5i0vS52S45RJcTqBzKCdlFaC82q1MKdweLw73u3oTq0CrOFZUkC4OScg1oZ4beVRcSFPLv77Vx2w13jmY27W01+y82VmmixHj3Pce1XOn6nda5aC6mtjDcRsYZ0UgqWG/MvtQJYufkZp8zitTX3UZjSa+QTMIhmPOxbrXhuGYZCqfYNigRFeADyOfgCt9tFLlzcLKMYwoHX1q3y0gf2mKDYTsTKSWQrjwmG4/jqZ1O1jl1ZS0EwcsCWEu23fGafvDfDZI3IHc43oL7FqD36SvDlFYZzjpXHvpAyWgguDoSf4tsA6x3Ze6VpDgKoznGN+tC21jDHYK3NcO7Ek+c+X86sdU0+4urNliYJPz/AOWQThR+FBWWl6k6qkrq4UAZzUou49j5yMTT49RFZ8gzj1OcXRuY5SjNLygnDMSPzrqnAUzycCTMzYJuJBufitU3DcsE6tFHJPcYyC6jlQAeYjPTsd/inOnWtzZ8PzpdeGWMruvIQAFOAMj+lL6r2+J1LEpCr3Y7/U57O7fa385+8f4q3wzNyp52/wDuNDyrm6kA68xoizRn5sQSXDhfJHGNuvViOg9TVKsFGW9RpUscCZ3rP+zLxlZiwjzjmpLpuu3NpbtEokeZiSpLFgAfTei+JtU1fSUgii0szcyZl5YCYwx7DbO3v1oDg+PUNXurnxLYRci86SGIooPQgEjFRchkuXtnUm5vFsQdgMkSy4Z4k1m0vBPK8jWkmDNBKSwA6eTfy/TausxXEUsSSK6FXUMD6g1ya3iEciW8UH7RnBHiPAxwm/fsBj1q2s+WG0gijRiiRqq4U4wBVRNdCKDncRx6eUg+X3/smdEY/tFf+R/WnOv6jbW+q+HMwWXlU/d2UY60j0XIvx/9Q/rXnF1vcXPEEwtYJJXVI+cJ1VO5qPkKrnqZRd3x1Qb1JriTVdXl1xZdElnREh5GjR/K4VjhsdMkH9N6RnVtWm1FI9ZaUwM6iUMi4h32ckDt8+tdBtNJngvkuUBi51YFNswjO3/LPpt0rGbT7cXUltdgTLcAAFlws23TONvigKCtf6yjzW0gZx6/6Mw4YSawv5rdnLw3AzGFB6qfMSO3Xv7VTtygkZJPX6UBDNH/AKaIhP3iOuN8Zr0Ts78oGazXq7HIiLLTc2cbhM08UELyytypGvMSewFcfjnteJuNTeXhzbTysPCJ3KqNs+1U/Gms6vexvpWi6bM8DKPGuhGxDt/Kpxgj4pBBw9Np+ifakUnUYZPE8h6D+U1dRUalyfZmnwqOo37lTN9vRGt7f7JHY28XMiopyFxsBv1264p7oiNaaVBFc8gfBdgnYtvjPf5rm2iatLf6hbWEzXEFzcXQ8Qn7kajoNuoxkH5rqepK9jc+FLCFJJ5QBgY9ietJ5FTdckahfkLgUAWblVH3V1x71mIvQqT7GghJynlznHoK9NyVO2fwqDpMZj/sMbmXYqfpWmZ+RMkYPuK0NenI2OfXFenUmU8rIGHcGu9RFg5M1NcxY36/NZxXsEULiJ3SWQYbvt7elaLiWCXJW0Az6daAlTB8sTL7lulNrZVORCUk6BhlzeRMniuWEqvjmZc8w9dvTFNbFkbQZwrl/MfNv15R0zvip2KykZuZpzn2FUlnGttoEoG/nb9BVvF5HawKZ2tCLNznMuDcyf8AI0w063muUlitplt5eXm5m6YBBx9aXl/3qXA7mnWmWN1dYMdnczxdHaGMkEemelaDsSpUTTrUBg0X6hJeylpnuytsG5fDDYAxSHhj7Zp3EVtctczXCys4+zmQviDfLH6gfjT3VEmjupbd7eRX5gOWXA5foO9GcFfZo5L5GjYXLMo52HVAoGAe2+Tj3rJW40dvjnH1NXmhRUHAzB73iG6u77wLSK4CM3nR0LYXv5R//asrS/vDawkRyEeGuCdz09cUKGSHPhQomTuVGCfnvTa0n/dYcA48Ncb+1VrzaOSOzYB/U+dst7HMQaMR9uHs5/WmHEEyRaldpKqFZ1jXmdjgY7HHal+jri/7Z5j+tA8bXaxcVOtxKscIjQYBYsCR97lA3AwNuvpT3HyBha/eI90eX7bMsSXJjC/5UiKgbHKT3YZHXb4pLLoOoLdAF0kjjkYqS+AN/T+1ZWmuWlnp0cllL4zczRuZgQ3l8uQO4/GidP1bx3TxIxCjx5BLE5bO4B6UrkWWhQU+oFnW3Z+oSlndDPmjAJBwf70w021jSTnveVo1XdRvzHsK0CTnJXNbbrCWq4J8z5OPaouNY/I5ARgIKBc5Ey1uRpmE0eRyKBGg25R6DFIdRsDf27TW7JF4y4cY2z602uGMsAKk8wGxHY0LYvy2uHHKA7Ar2zW+9asvVpXRa9Z7KdyWg0GXSll5ZA5kdCGUfcHTGa6BNJ+0tFtppHy8TYJzv0pHCRP9sGcqGjB9upryyvI4byytpTiCZ2VyTgBSMZPwcUm2oGroJ23NoOYYsUQ2cMSDuS29ELFbSAK0Q275NeXESRSMhcSnqHUg8w7H4rS86KcRHmI9K+YYt2KyLrjGoX4Fry4FuhHqc5/WsRbQNubdQfk0Ot3jrs2Oh2rVNftvhwMds4ocNnBglgDjEYCKCMYWMZ9K0yrE33owB7E0Cl0zHAds+n9a3JbXcx8sMzf9v96IoxOp5Wz/AFEyEcHcuPhqMaX/ANDkK4wHb9BQ40e6b7xVP+bf2ouXTZVsPsUcgllZyxIBAwQKv4VbraCwja67O/YjAkbwppY1bWeWcfusTgy+/XC/UA117w0W38G35Y1VcIB0X6VGSwQaE2kadaSgma8H2iTuxIwf7Cn17fLBIMSKOUdz1FbKrgGPZ9jElNT4ZvzdO0ZgIYAtIW3A+vfrQdpYCyHIPNMxw7euOw/Kns+oteNNIJOUZ2QVOapqH2eTynz4YnPxSa+LWjF5Weba6eM+oXcSEPHETlnICj52FPLSyultYVaFgRGoI+lRtmjSWzyZMnLgLJn7xXBJH12+ldJtriGS3ifxYvMgP3/ap7uEjP2AkpoQ7kRpJ/f/APuP60Nxrw1faxxSZrd4440ETB2O+R6e9FaWuNQAz1b+tPtTfGouueqqdtu1BzLmqrDLJ3k7Z8PzyRY1C5XmYgviMAsR0NOIdNtYA3IASxz0x+nWsy7jLEAjtntXniM1Ylt11jZJ1/kWAq5P7mawIqgAk/Nap8BFXqMnf5r5pHGcD65rGPmeN1ZScgkEetV/jiy3qYxBqbrdFaMEDBHrSjUZltJhnAjbIGPXHSmFjMpdRISFbcMKH1m2kvY5ITDEI+olkfzc3YgCvqcxyaO4FpMqtZzuvSediPhQBQWrypZ3VgJIxIMlipUMMfB2o3SbS6jggt5ISwRD5ogWAyckn0pLxQ3PrCQM2MRADAyc9cetJZj2lK4UZMpNS4m0V7ONLk+BMATFyeYvjqCBtj09xU7I95xJIYtJ066MEQyG8fy49cdCx9zRelWllcTBrmHmkjjAUvHtyjr2xsa6HD4IhItBCsIO3h4wD7471nOivYTHoi1/JRsyHezvNI0cXYt4pHZ1WKOU8oLHuwxn3x60nvuNNc02N3uNItGZdhKkW2PcVXcfOX0uGIoSpmDCQH7rDp0+e/pUJdon2WSaWRpTIvQnYGp8LW/UDUoq4qshYjcteGHg4kspp7KR7K9t3GSgymCMjb0P9KZSw8RWufDa3u19ObB/A1Nf4JrIket5PM6mGIAnsqsf6iujBhzfeHznaq6yFXAEg6BWIElG1bU4zi80qUD+ZU5h+VO57/7Nw4l3yGOWZeYL1IzuB09O1Kb7iyzhnlhW0uZEiwWm2VSM4JBPWpniXjCfWJktLW3aK2V8iTJy6jYE9um59OlGLkAP7jhS1mATqaJtRuL7WbIrHyBblGxnpuM1S6hJKs7pIoH+Xzec4yM1y5b/AMG+8eBZMLJzLIBncdP70Vq96lzClzf6pKt0VB+zpGX5O4DHIwcdh+Jrn8lgM4k/JrUEeI5llNIVQtH1xnY9fakWrW93cEskUjeImOZVJAB7V5oN+99bwxzSW0bO6pH4TdCdhkVP8bX2raNrjRW89yrxEOl4WOZvp90AdMY7d+tVGwjA/cKpcrk/Uv1jS0tYYXQoiqFQY2o+ziVbSBQhIEajIHtXJ9S4l1GwksNWtZmeK/i8SWBzleZThwPSuuaZ9ol020kRlZXhRgSeoKiuq+RmeYKTAtLI/air/u6/WqbULGaW9aWKPKkAZzjG1S2kZ/a8YbpzHYfNdDB6EYwOuag5NIuABkqIHJzE0WlSPgvKqgdcb0SulWykc7u/5CmDeEQWcAD16UvutX06AEGfmI/hjHMfr6UkcStR6jxSn6hcVpaxjywpn1Iya8vbaC7tJIp8rHy7suxX3BrRZXQvLVLiNWVWOwbrt8VjqsnJZsucc7DPxVFSAMABiEyBRkSLLmxlMF1KGDHMMnp7GsI5VFyxlOCpyMd62a3b/abdljAMsuEX29KVxRz2TIkmJV+6Axwfxq7BEWMGUNrcyBkcZHXlA6Ui1i9nluS2r8kU7DmACLzAdtxTW01CAMDJG68nXHmXb4qc1kftC9luwcx5CqDtkUm4d2AEfQ3jGxmB3moxwMy28i+KwwQ+M4x8elOf8O55X1oxo7pD4TNyc2F2x1HSiLvh2yveGXvkR1v4GCLLG2Mry5wR0Pepy2Fzpjx3RY8wyPCLdvRsVC1fRszQ83lBAl9xvBdyaGs+mvE6pODIWGQcHHlHff8ArUJeRSTx5RXlK78vLvV8Hj1PTbSOC6igKQ5NtKSGBxvg9DvmkqxqxB8SRV9Aufx709+MtjBpNXy2rQqYp/w0uZdM4gu/tCTRR3NsXIYbZU9fY7/Wr++lGpadPDYXCi4K7ZOPpUvroMWjMbRCXd1TmccpIJ3x32pDHqVzpsoMUXiyYBjUvjzdzjv+NT2v436T1QDr3mOr/tqwEiSKAnLycs69V7AHoelBWmoXMtpb2d5DIgYk3LKOYvuTjI6D+9WfDnGq6xqEmnanZC3ZY+bnLcynBAIb06inVxw5okx5jp8CE9WiyhPv5cUeey4BnQAPqcr1u5gfTpTp9quntFGfDMWeZsdAQeuai3ubl8DMrybeblycdhiv0LJwPoMthJcTWbvImfDDTvgfTNROp6Tp1pIfs9qqkKxycn461VQrqvy3mIuNRbCjEkODLUXGtxC5kkWdGWRUTy4OfvN8bGnOv6ez289pJetduATFJznmG+2c+3X3rYq2lldxXX2RXPKVPI3KQTjfPpt0o+S1aCWOW6tmjM2WTIwD/epOUbK2BA1LuGa7F6/c5nqfiw6TBYz554C7DA6BiTXdtBuXj0PTo1C8q2sQHwFFcN4oMzavPzg+Hzcqj2xXRtB1xo9D06MhSVtYhk57KK0KiCgJ+5nXLhyo+pU6I1patJf6i5TDERRj73uTR9xxW06sLGEqOx5SxPviky6fAkry3DSTMST/AJhOM/FNIZVjQcmEwOqjFYFv5RVI67/8ka3t2yBgTBLbWtXYGQMkfUvMcDHsoppacKWyDnvZ5J2/kHlX8K+t9WuLflVissfXzZyPrR8Os2spw/PCx/mGQapq5tVg/UeL1b7hiRJCipEiqq7AAYAFLtbcIYlPQZNNEIlwY2BB6EHNTmq3yyTySyo0UMLFV8QYL46kD0PatKrZzGO2RqDSNHCoklAAzge2dqWSW4uJXmG5XycgH3fmhOJrmVuHrskFHfkYMP4V5wfxAGaQaNrWpSa1NNbD7RHcKsYMuy822Ccd6K67xnBnKqywyJT3EIiiMapytIREDjGO7GgktC0Vwm+UdetbZdal8COY2tux8ygtKyLnOCd123FGxRyGKVmjxLLyFkU8wQ7bZ71OLVKHqY/qVOGj/R4IpNIurSRTymQFvbK9fypZe6TFp0LSyFHWRgpyuc77U/0uOWOGUyDlEoXl+ADvSLjpGubZLRJGQ8yuXU4IOdqKod+oaCx6g4gcRUTc6kHbFE+MmUD7uf4V3NSdpb8RW6u9tMl5FuMsFLfgcU0sYeJJbaaSZIbMZVEYxZKk7c2M9PXen2VlF7ZikILdZs1a6jeTkI5RGQMEZ3pPeG2uLYxEHKHBlEZC8wONj8+lEXenXUkZuZ5ovAQtzJHEeZ+U4zz9ACc9aCv797mOOOM8iquOX+UDoB7bVg2ZL5PuaqDAwIvlvZrCM3QXzMVWUle4Ox+D3q34f4lQ21rbshJZMBs9PQVAwXQuILhHP+WkhJB6cu3MPpnNPuD9Oa41ezhV8wpKGYHqpXJpuCCMe4tjon6nXpgEsOXsuPrXNNdA5pSBv4YH510S4lJ09TjZgWP1Nc71fJjmcYJLBd/at1RqZC7OTCeA9HhvdUN1dxh4LYARq+4aQ/2H60045tbm8vCgHMI18me+2xHuTTfgjTjbabbM4IYIXcf72/sMCqWdVxzMOg646Uq+rzJ1ziOpu8L9gMz8/X/CrXHiftHmtrjqq4yR7mnGncOQpp9sgmchYUAOB6CqviK3ge4NxENiD5sbke/zSyxkU2VucNvEvc+gptVSogWee5nYtCpGDyE5JJJ+tCm+t4ryKyLZmkGcAZA+fSluoNHPLKkWrXNsxY7KRg+wBGRX3D2lpbK1z40kszZUu4wR7e9fLrxa0rL2Nv6GJmB0cE9vUoWfl9/ivVby8x7dqHD58oOPWviT06ipgmtCK7gHcLgmeFh4UhjJPXJ2oTVl5r0yyXHiWsW6DPX3P51sU5xml1zDK9xy3DgxociJRs3zW1+Jb4sCZZxXyfcyeIapYTR3AIW4UgAbFQRsf/PSo3hm0uo5c28oKE4kUtjBHergYWNri4wkcY5nY7D1x81GaA7x30zAYDMWKn5zTuc/x1NXjLLmWzS3UNdJHJcsM7rnkU/1O34V7YORfSFiRkdPpRt4EdbaUA5Nuo+MEihNN8JbxjKrFFOcD4r1Cr/G9QLGbtkyttYSkEcLvkhQpP8A5/5tUfxVKZLuNOviSbD0/wDAKq4by2nWVreTmdIyxXGOmw/M1Makiz8Q28KjIQknPtgU6pgRlfUWSG2JpsY1xKgIwrvTLT5Ct+sLsQlwhXrjqKW6aB496mD5ZGo6IR88LnKtG4IbPSm5BG4DAgiTHEE0GkWDwWtyxhDnmjmkLEHPVSdxn06GpK3uTeW8zl+Vh1YULxSWk4gvY4rhpYXmYxv/ALc5/WtcLCONkJIypJGOprOaoCXCwxnp2lyXSXCQA+G6mJXJwC5GDv8AUVccCQmO7urqZkxHbsEcMMOT3HxUDquoWNhaW9lPbTwJLCZVnhkJdww6kHYn9Nu1TuocR3sgEa3LK0YARo15Nh02zttinVUMxDfUXdaAhSfpK/kSHT7dQSW5BmprS7GO8vUSclogzSSDqcA0FwdxHLxJwRFLc73lrL9mmb+bABDfUGqXgyJlv5GKgfu+W22GTtirA+G6mRhfjmMNGvx+0tQti7GMMskWB0UjGPpj86367rUNrBJHzZfp+VT51K107iv9+Lxl1aNgFPcjlP5GheI4jM8VzayK8Ny2Y1Q5+MeuacIB9wXU5mHD6zyPgzykqPboKF04v+z7XB28FP0Fb+OiqWltYxZUQKuAR2PeiNNgA0618o/6KfoKIGEBqItfs+aYXAGMtytj1ppCqW9mil1jjjXLO5xy17Ll3ZR1ycfNS/GLyzuvhlza27EBF/iI6sfU5r5Zc2qEJ9SDhcIWWsw9SwtbjSZIVma751ckD+ANg4OPXetd9q2j2zBCeaRjhVjJJPoPrUHYypLAHnaMFmIjXmJKgY7duv5GmEtrcv493CJOTk3IU/dO3U+vtRipUODPoa+FSV0I4fXYSJ/sdtIxhwX5nxyjp3rS+p3EyjBQ43BHk98HO/1pVp00YKIsaG3H3ldickDu2M5PpTOaaB7MtJ5ZFQKGbzF+2D6fG9GSKz8Y2riUqc9YkdL1rotelxHgPICfNynpjPfb8Kaabp/NKDCuQ/Q+laZHFzHNGjGSdnXD56YHQnr6bdqa8IXUpvJFcbxRs7AJy8mBsfxobC1mFjCBWMylU7CMkHwowh/5bk/rj6VhYR+JLesP9ON2HzgVr0tMws7liW33o7SFHj3wH8ULD8q1ygWsp+hMl3JzPeHIyVndwAxZI/oPOf0FLLeTxeIZHPVVJ/E5p1paeFpmVbDNHNL+QQVP6ZhtVuSDnlGKRw08fHGYNfqb9JUDVL1W6Mxx9c17ygOI5ieVvISO1eWrtFq7EdHJH9aLuLdvFZcZAPN8E1QrAHcNgSMicw4v0uXS+I2tsCSJgHhfGzIaWR6aJpiTK3KG3C9cd+tdO4qsjc8MPcFXlks5BIVGc8hIDfK55SR7GoeNoIUEqeKSAcorbMe+SR0qW5ira+5Qllarmw4M+4xj06+eNbiRoLflWFZAgxbsBsx/2nuPSoTVLK/iuTHcw+IyYxLApdZB2IIq7j0rU9XsprprMtHG25UEjcdD71jwloI0vXLa7vNPeW3gbmEMk3KAexx3we2Pen8Z2A6mKvFb/wDIpGJTf4e6Nc6JwuYruMrc3shnaL+JQQABgewzj1NXmh506Ke8vwYYyqxoGGCce1aJOKLVrd1tIha37DCCVBjPqD3qR4k1m7aRQJZBcZ+47MQw7+UbD1rtreJ+xGTOUJ5l0dRnxBPaXnEen3dxOba2W4XMhA8pG67+mQKfQ8NaRpGqtq0bvCpZnW3D/wCWHJyWVffJrlOnEXN9Ha300hblPhpICQw/l367fpVBe3zSwxWZlcRQfdXpgfJ9Ko4zO+S0DkVomAkN4nv0vpwJEH7uCC4GAVzn9K+smvHs4HBVQ0akLnpt0qV1HUFlU20Ibb7zHYH+9Uumu/7Oten/AEU6fAqvKiKAJEa6nZPYX7xSIeUsWQ9iO31qWunWG2aWdDIBeuGjP8SMoyK7Pd2sF0hS4iWRfQ9qj9U4c0p7kK1qSomLY8V+uPmsG3j9H16h8AeJ2x9zm+o6Xbi4VLaYBHUSxSYxzKegPuNxTvQ3uDP4dxOJ4Nl3zjA2H061Ra5w5pU+qK8ls+Y7dFTlnkUAb9g3vRGkaFp0MLFIXBz3mc/qaTZWQPc0X5HSsuBJqThe2Ny7W12AruTylTgfFaLjh17d5DdXqCFFLOoQnaugx6baDGI2/wDyN/evZ9Ls5ridJIiVZWBHiMM+X5pvHpFmc/Uz6vyFr6OJyHSlW31kW0UviQk5RsY5wcYP51dalHDa2shsoUiMhCTN3f5rXYcM6RDdWTx2zhk2UmeQ7Z92qqvtLs2tAGjYjxD/AKjevzT6agHLSnkWHqBFemRZtVz0rbo8eLi53wvhPn8KdWthbLCqhGwANi7Ht81rsrSFJJgqkZRgfMf71QRnIkbHUlra++zW8sTZdZUwCOowc/gcVqsI1W7uJs5EhJUU/Gj2LBswnZu0jD+tZfsixVhiJh0/1X/vWTVybKx0OxJUsZTiTF3Ihv7d0cOQ38LA7VSOgMwYdeX+lJdL4c0qG/lljt3Dsrknx5D392p8bKAlAfEwP/lb+9Ws+Za1vjP7gkl1a6bbzSXzosDIUkzvzKwxjHfNS0ei20BE7w88SEcsWdmPqaf6tw/pl1LDJcQO7DmG88nQZ7c1M/2TZCK3UQnlAH8benzRUp5G39QL1WxVsIiG71zxreOzhtora2TdwnTNTN1diW6BhcMOvSqvX9IspbOeNkkC8vRJ3T9CKUaTwxpNvqUTxwTcyuwHNdSsAMehatDyEDH1Jn+LAD7iTiMoxh8PdjufaiLKFtUto1NxHHNHuPHz/mD/AJevzVFc8N6VcySNPBK5B2zcy4H05qDfhHRJCqtay8pO4F1KP0akvYGOxLgprGjEF69kk8NpNMnju2AY2Bww3B9iMVhqvPcAlZxkdMdG2749acWvBPD0GsnwrF18OMsn7zKcE7H+L3NOoOGdJ5x+7ydP/cSf/tVQORmTrIHToJ725W0hgkkuJCAigbH3z6etdq07QbW00+1tpAGeGFI2YjqQAM/lW/QtE03S4A1jaRxO27PuzH6nJpp4aHqteziEWM//2Q=="/>
          <p:cNvSpPr>
            <a:spLocks noChangeAspect="1" noChangeArrowheads="1"/>
          </p:cNvSpPr>
          <p:nvPr/>
        </p:nvSpPr>
        <p:spPr bwMode="auto">
          <a:xfrm>
            <a:off x="63500" y="-439738"/>
            <a:ext cx="1200150" cy="8953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052" name="AutoShape 4" descr="data:image/jpeg;base64,/9j/4AAQSkZJRgABAQAAAQABAAD/2wBDAAkGBwgHBgkIBwgKCgkLDRYPDQwMDRsUFRAWIB0iIiAdHx8kKDQsJCYxJx8fLT0tMTU3Ojo6Iys/RD84QzQ5Ojf/2wBDAQoKCg0MDRoPDxo3JR8lNzc3Nzc3Nzc3Nzc3Nzc3Nzc3Nzc3Nzc3Nzc3Nzc3Nzc3Nzc3Nzc3Nzc3Nzc3Nzc3Nzf/wAARCACLALoDASIAAhEBAxEB/8QAHAAAAwADAQEBAAAAAAAAAAAABAUGAgMHAQAI/8QAQBAAAgEDAgQFAQUGBQMDBQAAAQIDAAQRBSEGEjFBEyJRYXGBFDKRobEVJEJSwdEHI0NicjOC8CVUY3OSk9Lh/8QAGgEAAwEBAQEAAAAAAAAAAAAAAgMEBQEABv/EACcRAAICAgICAgIDAAMAAAAAAAECAAMRIQQSEzEiQQVRFDJhI5Gh/9oADAMBAAIRAxEAPwDoFxr0t3rf2W1YrbRvysy9ZCOu/p2pfxNqqWesTKrSeIsYPICcE4pboQYapnP8R/WnHEUSteyOYkkYoBvjc4/WoOSRj5SfkFvH8feZJ2eqzNeFWu7lrhzlyr+VT/KPb8qI1uZTbiHVYzKJAY4Zj1VyDjftWuy0W/8AF5xCiAn7rN2zvnHQ0+1M262RtpcSTPGfDiRgu+NiSTt8mpbHQOMSDjLY/vIMmdK1Ox0/QrW3ia5e7EA55S2Q0xXJHrjJx9K84W1C4GntDdFxKjnZie+5/OmNhwfHHZ232q8lNwiASeHylGb1GR07UZJw1bm48YXMqyegUYx8U1eXUg0xnLKriToQZ7uZjgsVA7DvTXRL2IlkuHbmJHKNztjtQ40TcsbliB6p1qO401240S5i0vS52S45RJcTqBzKCdlFaC82q1MKdweLw73u3oTq0CrOFZUkC4OScg1oZ4beVRcSFPLv77Vx2w13jmY27W01+y82VmmixHj3Pce1XOn6nda5aC6mtjDcRsYZ0UgqWG/MvtQJYufkZp8zitTX3UZjSa+QTMIhmPOxbrXhuGYZCqfYNigRFeADyOfgCt9tFLlzcLKMYwoHX1q3y0gf2mKDYTsTKSWQrjwmG4/jqZ1O1jl1ZS0EwcsCWEu23fGafvDfDZI3IHc43oL7FqD36SvDlFYZzjpXHvpAyWgguDoSf4tsA6x3Ze6VpDgKoznGN+tC21jDHYK3NcO7Ek+c+X86sdU0+4urNliYJPz/AOWQThR+FBWWl6k6qkrq4UAZzUou49j5yMTT49RFZ8gzj1OcXRuY5SjNLygnDMSPzrqnAUzycCTMzYJuJBufitU3DcsE6tFHJPcYyC6jlQAeYjPTsd/inOnWtzZ8PzpdeGWMruvIQAFOAMj+lL6r2+J1LEpCr3Y7/U57O7fa385+8f4q3wzNyp52/wDuNDyrm6kA68xoizRn5sQSXDhfJHGNuvViOg9TVKsFGW9RpUscCZ3rP+zLxlZiwjzjmpLpuu3NpbtEokeZiSpLFgAfTei+JtU1fSUgii0szcyZl5YCYwx7DbO3v1oDg+PUNXurnxLYRci86SGIooPQgEjFRchkuXtnUm5vFsQdgMkSy4Z4k1m0vBPK8jWkmDNBKSwA6eTfy/TausxXEUsSSK6FXUMD6g1ya3iEciW8UH7RnBHiPAxwm/fsBj1q2s+WG0gijRiiRqq4U4wBVRNdCKDncRx6eUg+X3/smdEY/tFf+R/WnOv6jbW+q+HMwWXlU/d2UY60j0XIvx/9Q/rXnF1vcXPEEwtYJJXVI+cJ1VO5qPkKrnqZRd3x1Qb1JriTVdXl1xZdElnREh5GjR/K4VjhsdMkH9N6RnVtWm1FI9ZaUwM6iUMi4h32ckDt8+tdBtNJngvkuUBi51YFNswjO3/LPpt0rGbT7cXUltdgTLcAAFlws23TONvigKCtf6yjzW0gZx6/6Mw4YSawv5rdnLw3AzGFB6qfMSO3Xv7VTtygkZJPX6UBDNH/AKaIhP3iOuN8Zr0Ts78oGazXq7HIiLLTc2cbhM08UELyytypGvMSewFcfjnteJuNTeXhzbTysPCJ3KqNs+1U/Gms6vexvpWi6bM8DKPGuhGxDt/Kpxgj4pBBw9Np+ifakUnUYZPE8h6D+U1dRUalyfZmnwqOo37lTN9vRGt7f7JHY28XMiopyFxsBv1264p7oiNaaVBFc8gfBdgnYtvjPf5rm2iatLf6hbWEzXEFzcXQ8Qn7kajoNuoxkH5rqepK9jc+FLCFJJ5QBgY9ietJ5FTdckahfkLgUAWblVH3V1x71mIvQqT7GghJynlznHoK9NyVO2fwqDpMZj/sMbmXYqfpWmZ+RMkYPuK0NenI2OfXFenUmU8rIGHcGu9RFg5M1NcxY36/NZxXsEULiJ3SWQYbvt7elaLiWCXJW0Az6daAlTB8sTL7lulNrZVORCUk6BhlzeRMniuWEqvjmZc8w9dvTFNbFkbQZwrl/MfNv15R0zvip2KykZuZpzn2FUlnGttoEoG/nb9BVvF5HawKZ2tCLNznMuDcyf8AI0w063muUlitplt5eXm5m6YBBx9aXl/3qXA7mnWmWN1dYMdnczxdHaGMkEemelaDsSpUTTrUBg0X6hJeylpnuytsG5fDDYAxSHhj7Zp3EVtctczXCys4+zmQviDfLH6gfjT3VEmjupbd7eRX5gOWXA5foO9GcFfZo5L5GjYXLMo52HVAoGAe2+Tj3rJW40dvjnH1NXmhRUHAzB73iG6u77wLSK4CM3nR0LYXv5R//asrS/vDawkRyEeGuCdz09cUKGSHPhQomTuVGCfnvTa0n/dYcA48Ncb+1VrzaOSOzYB/U+dst7HMQaMR9uHs5/WmHEEyRaldpKqFZ1jXmdjgY7HHal+jri/7Z5j+tA8bXaxcVOtxKscIjQYBYsCR97lA3AwNuvpT3HyBha/eI90eX7bMsSXJjC/5UiKgbHKT3YZHXb4pLLoOoLdAF0kjjkYqS+AN/T+1ZWmuWlnp0cllL4zczRuZgQ3l8uQO4/GidP1bx3TxIxCjx5BLE5bO4B6UrkWWhQU+oFnW3Z+oSlndDPmjAJBwf70w021jSTnveVo1XdRvzHsK0CTnJXNbbrCWq4J8z5OPaouNY/I5ARgIKBc5Ey1uRpmE0eRyKBGg25R6DFIdRsDf27TW7JF4y4cY2z602uGMsAKk8wGxHY0LYvy2uHHKA7Ar2zW+9asvVpXRa9Z7KdyWg0GXSll5ZA5kdCGUfcHTGa6BNJ+0tFtppHy8TYJzv0pHCRP9sGcqGjB9upryyvI4byytpTiCZ2VyTgBSMZPwcUm2oGroJ23NoOYYsUQ2cMSDuS29ELFbSAK0Q275NeXESRSMhcSnqHUg8w7H4rS86KcRHmI9K+YYt2KyLrjGoX4Fry4FuhHqc5/WsRbQNubdQfk0Ot3jrs2Oh2rVNftvhwMds4ocNnBglgDjEYCKCMYWMZ9K0yrE33owB7E0Cl0zHAds+n9a3JbXcx8sMzf9v96IoxOp5Wz/AFEyEcHcuPhqMaX/ANDkK4wHb9BQ40e6b7xVP+bf2ouXTZVsPsUcgllZyxIBAwQKv4VbraCwja67O/YjAkbwppY1bWeWcfusTgy+/XC/UA117w0W38G35Y1VcIB0X6VGSwQaE2kadaSgma8H2iTuxIwf7Cn17fLBIMSKOUdz1FbKrgGPZ9jElNT4ZvzdO0ZgIYAtIW3A+vfrQdpYCyHIPNMxw7euOw/Kns+oteNNIJOUZ2QVOapqH2eTynz4YnPxSa+LWjF5Weba6eM+oXcSEPHETlnICj52FPLSyultYVaFgRGoI+lRtmjSWzyZMnLgLJn7xXBJH12+ldJtriGS3ifxYvMgP3/ap7uEjP2AkpoQ7kRpJ/f/APuP60Nxrw1faxxSZrd4440ETB2O+R6e9FaWuNQAz1b+tPtTfGouueqqdtu1BzLmqrDLJ3k7Z8PzyRY1C5XmYgviMAsR0NOIdNtYA3IASxz0x+nWsy7jLEAjtntXniM1Ylt11jZJ1/kWAq5P7mawIqgAk/Nap8BFXqMnf5r5pHGcD65rGPmeN1ZScgkEetV/jiy3qYxBqbrdFaMEDBHrSjUZltJhnAjbIGPXHSmFjMpdRISFbcMKH1m2kvY5ITDEI+olkfzc3YgCvqcxyaO4FpMqtZzuvSediPhQBQWrypZ3VgJIxIMlipUMMfB2o3SbS6jggt5ISwRD5ogWAyckn0pLxQ3PrCQM2MRADAyc9cetJZj2lK4UZMpNS4m0V7ONLk+BMATFyeYvjqCBtj09xU7I95xJIYtJ066MEQyG8fy49cdCx9zRelWllcTBrmHmkjjAUvHtyjr2xsa6HD4IhItBCsIO3h4wD7471nOivYTHoi1/JRsyHezvNI0cXYt4pHZ1WKOU8oLHuwxn3x60nvuNNc02N3uNItGZdhKkW2PcVXcfOX0uGIoSpmDCQH7rDp0+e/pUJdon2WSaWRpTIvQnYGp8LW/UDUoq4qshYjcteGHg4kspp7KR7K9t3GSgymCMjb0P9KZSw8RWufDa3u19ObB/A1Nf4JrIket5PM6mGIAnsqsf6iujBhzfeHznaq6yFXAEg6BWIElG1bU4zi80qUD+ZU5h+VO57/7Nw4l3yGOWZeYL1IzuB09O1Kb7iyzhnlhW0uZEiwWm2VSM4JBPWpniXjCfWJktLW3aK2V8iTJy6jYE9um59OlGLkAP7jhS1mATqaJtRuL7WbIrHyBblGxnpuM1S6hJKs7pIoH+Xzec4yM1y5b/AMG+8eBZMLJzLIBncdP70Vq96lzClzf6pKt0VB+zpGX5O4DHIwcdh+Jrn8lgM4k/JrUEeI5llNIVQtH1xnY9fakWrW93cEskUjeImOZVJAB7V5oN+99bwxzSW0bO6pH4TdCdhkVP8bX2raNrjRW89yrxEOl4WOZvp90AdMY7d+tVGwjA/cKpcrk/Uv1jS0tYYXQoiqFQY2o+ziVbSBQhIEajIHtXJ9S4l1GwksNWtZmeK/i8SWBzleZThwPSuuaZ9ol020kRlZXhRgSeoKiuq+RmeYKTAtLI/air/u6/WqbULGaW9aWKPKkAZzjG1S2kZ/a8YbpzHYfNdDB6EYwOuag5NIuABkqIHJzE0WlSPgvKqgdcb0SulWykc7u/5CmDeEQWcAD16UvutX06AEGfmI/hjHMfr6UkcStR6jxSn6hcVpaxjywpn1Iya8vbaC7tJIp8rHy7suxX3BrRZXQvLVLiNWVWOwbrt8VjqsnJZsucc7DPxVFSAMABiEyBRkSLLmxlMF1KGDHMMnp7GsI5VFyxlOCpyMd62a3b/abdljAMsuEX29KVxRz2TIkmJV+6Axwfxq7BEWMGUNrcyBkcZHXlA6Ui1i9nluS2r8kU7DmACLzAdtxTW01CAMDJG68nXHmXb4qc1kftC9luwcx5CqDtkUm4d2AEfQ3jGxmB3moxwMy28i+KwwQ+M4x8elOf8O55X1oxo7pD4TNyc2F2x1HSiLvh2yveGXvkR1v4GCLLG2Mry5wR0Pepy2Fzpjx3RY8wyPCLdvRsVC1fRszQ83lBAl9xvBdyaGs+mvE6pODIWGQcHHlHff8ArUJeRSTx5RXlK78vLvV8Hj1PTbSOC6igKQ5NtKSGBxvg9DvmkqxqxB8SRV9Aufx709+MtjBpNXy2rQqYp/w0uZdM4gu/tCTRR3NsXIYbZU9fY7/Wr++lGpadPDYXCi4K7ZOPpUvroMWjMbRCXd1TmccpIJ3x32pDHqVzpsoMUXiyYBjUvjzdzjv+NT2v436T1QDr3mOr/tqwEiSKAnLycs69V7AHoelBWmoXMtpb2d5DIgYk3LKOYvuTjI6D+9WfDnGq6xqEmnanZC3ZY+bnLcynBAIb06inVxw5okx5jp8CE9WiyhPv5cUeey4BnQAPqcr1u5gfTpTp9quntFGfDMWeZsdAQeuai3ubl8DMrybeblycdhiv0LJwPoMthJcTWbvImfDDTvgfTNROp6Tp1pIfs9qqkKxycn461VQrqvy3mIuNRbCjEkODLUXGtxC5kkWdGWRUTy4OfvN8bGnOv6ez289pJetduATFJznmG+2c+3X3rYq2lldxXX2RXPKVPI3KQTjfPpt0o+S1aCWOW6tmjM2WTIwD/epOUbK2BA1LuGa7F6/c5nqfiw6TBYz554C7DA6BiTXdtBuXj0PTo1C8q2sQHwFFcN4oMzavPzg+Hzcqj2xXRtB1xo9D06MhSVtYhk57KK0KiCgJ+5nXLhyo+pU6I1patJf6i5TDERRj73uTR9xxW06sLGEqOx5SxPviky6fAkry3DSTMST/AJhOM/FNIZVjQcmEwOqjFYFv5RVI67/8ka3t2yBgTBLbWtXYGQMkfUvMcDHsoppacKWyDnvZ5J2/kHlX8K+t9WuLflVissfXzZyPrR8Os2spw/PCx/mGQapq5tVg/UeL1b7hiRJCipEiqq7AAYAFLtbcIYlPQZNNEIlwY2BB6EHNTmq3yyTySyo0UMLFV8QYL46kD0PatKrZzGO2RqDSNHCoklAAzge2dqWSW4uJXmG5XycgH3fmhOJrmVuHrskFHfkYMP4V5wfxAGaQaNrWpSa1NNbD7RHcKsYMuy822Ccd6K67xnBnKqywyJT3EIiiMapytIREDjGO7GgktC0Vwm+UdetbZdal8COY2tux8ygtKyLnOCd123FGxRyGKVmjxLLyFkU8wQ7bZ71OLVKHqY/qVOGj/R4IpNIurSRTymQFvbK9fypZe6TFp0LSyFHWRgpyuc77U/0uOWOGUyDlEoXl+ADvSLjpGubZLRJGQ8yuXU4IOdqKod+oaCx6g4gcRUTc6kHbFE+MmUD7uf4V3NSdpb8RW6u9tMl5FuMsFLfgcU0sYeJJbaaSZIbMZVEYxZKk7c2M9PXen2VlF7ZikILdZs1a6jeTkI5RGQMEZ3pPeG2uLYxEHKHBlEZC8wONj8+lEXenXUkZuZ5ovAQtzJHEeZ+U4zz9ACc9aCv797mOOOM8iquOX+UDoB7bVg2ZL5PuaqDAwIvlvZrCM3QXzMVWUle4Ox+D3q34f4lQ21rbshJZMBs9PQVAwXQuILhHP+WkhJB6cu3MPpnNPuD9Oa41ezhV8wpKGYHqpXJpuCCMe4tjon6nXpgEsOXsuPrXNNdA5pSBv4YH510S4lJ09TjZgWP1Nc71fJjmcYJLBd/at1RqZC7OTCeA9HhvdUN1dxh4LYARq+4aQ/2H60045tbm8vCgHMI18me+2xHuTTfgjTjbabbM4IYIXcf72/sMCqWdVxzMOg646Uq+rzJ1ziOpu8L9gMz8/X/CrXHiftHmtrjqq4yR7mnGncOQpp9sgmchYUAOB6CqviK3ge4NxENiD5sbke/zSyxkU2VucNvEvc+gptVSogWee5nYtCpGDyE5JJJ+tCm+t4ryKyLZmkGcAZA+fSluoNHPLKkWrXNsxY7KRg+wBGRX3D2lpbK1z40kszZUu4wR7e9fLrxa0rL2Nv6GJmB0cE9vUoWfl9/ivVby8x7dqHD58oOPWviT06ipgmtCK7gHcLgmeFh4UhjJPXJ2oTVl5r0yyXHiWsW6DPX3P51sU5xml1zDK9xy3DgxociJRs3zW1+Jb4sCZZxXyfcyeIapYTR3AIW4UgAbFQRsf/PSo3hm0uo5c28oKE4kUtjBHergYWNri4wkcY5nY7D1x81GaA7x30zAYDMWKn5zTuc/x1NXjLLmWzS3UNdJHJcsM7rnkU/1O34V7YORfSFiRkdPpRt4EdbaUA5Nuo+MEihNN8JbxjKrFFOcD4r1Cr/G9QLGbtkyttYSkEcLvkhQpP8A5/5tUfxVKZLuNOviSbD0/wDAKq4by2nWVreTmdIyxXGOmw/M1Makiz8Q28KjIQknPtgU6pgRlfUWSG2JpsY1xKgIwrvTLT5Ct+sLsQlwhXrjqKW6aB496mD5ZGo6IR88LnKtG4IbPSm5BG4DAgiTHEE0GkWDwWtyxhDnmjmkLEHPVSdxn06GpK3uTeW8zl+Vh1YULxSWk4gvY4rhpYXmYxv/ALc5/WtcLCONkJIypJGOprOaoCXCwxnp2lyXSXCQA+G6mJXJwC5GDv8AUVccCQmO7urqZkxHbsEcMMOT3HxUDquoWNhaW9lPbTwJLCZVnhkJdww6kHYn9Nu1TuocR3sgEa3LK0YARo15Nh02zttinVUMxDfUXdaAhSfpK/kSHT7dQSW5BmprS7GO8vUSclogzSSDqcA0FwdxHLxJwRFLc73lrL9mmb+bABDfUGqXgyJlv5GKgfu+W22GTtirA+G6mRhfjmMNGvx+0tQti7GMMskWB0UjGPpj86367rUNrBJHzZfp+VT51K107iv9+Lxl1aNgFPcjlP5GheI4jM8VzayK8Ny2Y1Q5+MeuacIB9wXU5mHD6zyPgzykqPboKF04v+z7XB28FP0Fb+OiqWltYxZUQKuAR2PeiNNgA0618o/6KfoKIGEBqItfs+aYXAGMtytj1ppCqW9mil1jjjXLO5xy17Ll3ZR1ycfNS/GLyzuvhlza27EBF/iI6sfU5r5Zc2qEJ9SDhcIWWsw9SwtbjSZIVma751ckD+ANg4OPXetd9q2j2zBCeaRjhVjJJPoPrUHYypLAHnaMFmIjXmJKgY7duv5GmEtrcv493CJOTk3IU/dO3U+vtRipUODPoa+FSV0I4fXYSJ/sdtIxhwX5nxyjp3rS+p3EyjBQ43BHk98HO/1pVp00YKIsaG3H3ldickDu2M5PpTOaaB7MtJ5ZFQKGbzF+2D6fG9GSKz8Y2riUqc9YkdL1rotelxHgPICfNynpjPfb8Kaabp/NKDCuQ/Q+laZHFzHNGjGSdnXD56YHQnr6bdqa8IXUpvJFcbxRs7AJy8mBsfxobC1mFjCBWMylU7CMkHwowh/5bk/rj6VhYR+JLesP9ON2HzgVr0tMws7liW33o7SFHj3wH8ULD8q1ygWsp+hMl3JzPeHIyVndwAxZI/oPOf0FLLeTxeIZHPVVJ/E5p1paeFpmVbDNHNL+QQVP6ZhtVuSDnlGKRw08fHGYNfqb9JUDVL1W6Mxx9c17ygOI5ieVvISO1eWrtFq7EdHJH9aLuLdvFZcZAPN8E1QrAHcNgSMicw4v0uXS+I2tsCSJgHhfGzIaWR6aJpiTK3KG3C9cd+tdO4qsjc8MPcFXlks5BIVGc8hIDfK55SR7GoeNoIUEqeKSAcorbMe+SR0qW5ira+5Qllarmw4M+4xj06+eNbiRoLflWFZAgxbsBsx/2nuPSoTVLK/iuTHcw+IyYxLApdZB2IIq7j0rU9XsprprMtHG25UEjcdD71jwloI0vXLa7vNPeW3gbmEMk3KAexx3we2Pen8Z2A6mKvFb/wDIpGJTf4e6Nc6JwuYruMrc3shnaL+JQQABgewzj1NXmh506Ke8vwYYyqxoGGCce1aJOKLVrd1tIha37DCCVBjPqD3qR4k1m7aRQJZBcZ+47MQw7+UbD1rtreJ+xGTOUJ5l0dRnxBPaXnEen3dxOba2W4XMhA8pG67+mQKfQ8NaRpGqtq0bvCpZnW3D/wCWHJyWVffJrlOnEXN9Ha300hblPhpICQw/l367fpVBe3zSwxWZlcRQfdXpgfJ9Ko4zO+S0DkVomAkN4nv0vpwJEH7uCC4GAVzn9K+smvHs4HBVQ0akLnpt0qV1HUFlU20Ibb7zHYH+9Uumu/7Oten/AEU6fAqvKiKAJEa6nZPYX7xSIeUsWQ9iO31qWunWG2aWdDIBeuGjP8SMoyK7Pd2sF0hS4iWRfQ9qj9U4c0p7kK1qSomLY8V+uPmsG3j9H16h8AeJ2x9zm+o6Xbi4VLaYBHUSxSYxzKegPuNxTvQ3uDP4dxOJ4Nl3zjA2H061Ra5w5pU+qK8ls+Y7dFTlnkUAb9g3vRGkaFp0MLFIXBz3mc/qaTZWQPc0X5HSsuBJqThe2Ny7W12AruTylTgfFaLjh17d5DdXqCFFLOoQnaugx6baDGI2/wDyN/evZ9Ls5ridJIiVZWBHiMM+X5pvHpFmc/Uz6vyFr6OJyHSlW31kW0UviQk5RsY5wcYP51dalHDa2shsoUiMhCTN3f5rXYcM6RDdWTx2zhk2UmeQ7Z92qqvtLs2tAGjYjxD/AKjevzT6agHLSnkWHqBFemRZtVz0rbo8eLi53wvhPn8KdWthbLCqhGwANi7Ht81rsrSFJJgqkZRgfMf71QRnIkbHUlra++zW8sTZdZUwCOowc/gcVqsI1W7uJs5EhJUU/Gj2LBswnZu0jD+tZfsixVhiJh0/1X/vWTVybKx0OxJUsZTiTF3Ihv7d0cOQ38LA7VSOgMwYdeX+lJdL4c0qG/lljt3Dsrknx5D392p8bKAlAfEwP/lb+9Ws+Za1vjP7gkl1a6bbzSXzosDIUkzvzKwxjHfNS0ei20BE7w88SEcsWdmPqaf6tw/pl1LDJcQO7DmG88nQZ7c1M/2TZCK3UQnlAH8benzRUp5G39QL1WxVsIiG71zxreOzhtora2TdwnTNTN1diW6BhcMOvSqvX9IspbOeNkkC8vRJ3T9CKUaTwxpNvqUTxwTcyuwHNdSsAMehatDyEDH1Jn+LAD7iTiMoxh8PdjufaiLKFtUto1NxHHNHuPHz/mD/AJevzVFc8N6VcySNPBK5B2zcy4H05qDfhHRJCqtay8pO4F1KP0akvYGOxLgprGjEF69kk8NpNMnju2AY2Bww3B9iMVhqvPcAlZxkdMdG2749acWvBPD0GsnwrF18OMsn7zKcE7H+L3NOoOGdJ5x+7ydP/cSf/tVQORmTrIHToJ725W0hgkkuJCAigbH3z6etdq07QbW00+1tpAGeGFI2YjqQAM/lW/QtE03S4A1jaRxO27PuzH6nJpp4aHqteziEWM//2Q=="/>
          <p:cNvSpPr>
            <a:spLocks noChangeAspect="1" noChangeArrowheads="1"/>
          </p:cNvSpPr>
          <p:nvPr/>
        </p:nvSpPr>
        <p:spPr bwMode="auto">
          <a:xfrm>
            <a:off x="63500" y="-439738"/>
            <a:ext cx="1200150" cy="8953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054" name="Picture 6" descr="http://t3.gstatic.com/images?q=tbn:ANd9GcQLDvulNqBFMiUjJYGWynQPgeq33HismeZna7Il__4LTKZvNAuxTQ"/>
          <p:cNvPicPr>
            <a:picLocks noChangeAspect="1" noChangeArrowheads="1"/>
          </p:cNvPicPr>
          <p:nvPr/>
        </p:nvPicPr>
        <p:blipFill>
          <a:blip r:embed="rId2" cstate="print"/>
          <a:srcRect/>
          <a:stretch>
            <a:fillRect/>
          </a:stretch>
        </p:blipFill>
        <p:spPr bwMode="auto">
          <a:xfrm>
            <a:off x="4499992" y="332656"/>
            <a:ext cx="4176464" cy="41764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4">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 calcmode="lin" valueType="num">
                                      <p:cBhvr>
                                        <p:cTn id="14" dur="500" fill="hold"/>
                                        <p:tgtEl>
                                          <p:spTgt spid="4">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157192"/>
            <a:ext cx="8229600" cy="1368152"/>
          </a:xfrm>
          <a:solidFill>
            <a:srgbClr val="FFFF00"/>
          </a:solidFill>
        </p:spPr>
        <p:txBody>
          <a:bodyPr>
            <a:normAutofit fontScale="77500" lnSpcReduction="20000"/>
          </a:bodyPr>
          <a:lstStyle/>
          <a:p>
            <a:pPr algn="ctr">
              <a:buNone/>
            </a:pPr>
            <a:r>
              <a:rPr lang="es-CO" dirty="0" smtClean="0"/>
              <a:t>     Lo invito para </a:t>
            </a:r>
            <a:r>
              <a:rPr lang="es-CO" dirty="0" smtClean="0"/>
              <a:t>que juntos </a:t>
            </a:r>
            <a:r>
              <a:rPr lang="es-CO" dirty="0" smtClean="0"/>
              <a:t>rindamos nuestras vidas a </a:t>
            </a:r>
            <a:r>
              <a:rPr lang="es-CO" dirty="0" smtClean="0"/>
              <a:t>Cristo para ser </a:t>
            </a:r>
            <a:r>
              <a:rPr lang="es-CO" u="sng" dirty="0" smtClean="0"/>
              <a:t>RENOVADOS</a:t>
            </a:r>
            <a:r>
              <a:rPr lang="es-CO" dirty="0" smtClean="0"/>
              <a:t>, </a:t>
            </a:r>
            <a:r>
              <a:rPr lang="es-CO" dirty="0" smtClean="0"/>
              <a:t>y así ser uno de esos felices huéspedes de la tierra nueva y la nueva Jerusalén.</a:t>
            </a:r>
          </a:p>
          <a:p>
            <a:endParaRPr lang="es-CO" dirty="0"/>
          </a:p>
        </p:txBody>
      </p:sp>
      <p:pic>
        <p:nvPicPr>
          <p:cNvPr id="4" name="Picture 2" descr="http://t1.gstatic.com/images?q=tbn:ANd9GcTPUVQZAuullD2iLI8GM7xRJ5aMUx-a_rrog-Z4wQjh7GNanVBbCQ"/>
          <p:cNvPicPr>
            <a:picLocks noChangeAspect="1" noChangeArrowheads="1"/>
          </p:cNvPicPr>
          <p:nvPr/>
        </p:nvPicPr>
        <p:blipFill>
          <a:blip r:embed="rId2" cstate="print"/>
          <a:srcRect/>
          <a:stretch>
            <a:fillRect/>
          </a:stretch>
        </p:blipFill>
        <p:spPr bwMode="auto">
          <a:xfrm>
            <a:off x="2627784" y="476672"/>
            <a:ext cx="4608512" cy="432048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1445</TotalTime>
  <Words>3864</Words>
  <Application>Microsoft Office PowerPoint</Application>
  <PresentationFormat>Presentación en pantalla (4:3)</PresentationFormat>
  <Paragraphs>175</Paragraphs>
  <Slides>48</Slides>
  <Notes>1</Notes>
  <HiddenSlides>0</HiddenSlides>
  <MMClips>0</MMClips>
  <ScaleCrop>false</ScaleCrop>
  <HeadingPairs>
    <vt:vector size="4" baseType="variant">
      <vt:variant>
        <vt:lpstr>Tema</vt:lpstr>
      </vt:variant>
      <vt:variant>
        <vt:i4>1</vt:i4>
      </vt:variant>
      <vt:variant>
        <vt:lpstr>Títulos de diapositiva</vt:lpstr>
      </vt:variant>
      <vt:variant>
        <vt:i4>48</vt:i4>
      </vt:variant>
    </vt:vector>
  </HeadingPairs>
  <TitlesOfParts>
    <vt:vector size="49" baseType="lpstr">
      <vt:lpstr>Tema de Office</vt:lpstr>
      <vt:lpstr>¿A quién nos parecemos?</vt:lpstr>
      <vt:lpstr>Diapositiva 2</vt:lpstr>
      <vt:lpstr>Diapositiva 3</vt:lpstr>
      <vt:lpstr>Diapositiva 4</vt:lpstr>
      <vt:lpstr> Después del Edén ¿A quién nos parecemos a Adán o a Cristo?</vt:lpstr>
      <vt:lpstr>Diapositiva 6</vt:lpstr>
      <vt:lpstr>Diapositiva 7</vt:lpstr>
      <vt:lpstr>Diapositiva 8</vt:lpstr>
      <vt:lpstr>Diapositiva 9</vt:lpstr>
      <vt:lpstr>Diapositiva 10</vt:lpstr>
      <vt:lpstr>La Transformación en Cristo</vt:lpstr>
      <vt:lpstr>Diapositiva 12</vt:lpstr>
      <vt:lpstr>Los cristianos deben identificarse con Jesús</vt:lpstr>
      <vt:lpstr>Diapositiva 14</vt:lpstr>
      <vt:lpstr>Diapositiva 15</vt:lpstr>
      <vt:lpstr>Diapositiva 16</vt:lpstr>
      <vt:lpstr>Diapositiva 17</vt:lpstr>
      <vt:lpstr>Diapositiva 18</vt:lpstr>
      <vt:lpstr>Diapositiva 19</vt:lpstr>
      <vt:lpstr>Diapositiva 20</vt:lpstr>
      <vt:lpstr> </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La función del Espíritu Santo en el desarrollo de la iglesia</vt:lpstr>
      <vt:lpstr>Diapositiva 34</vt:lpstr>
      <vt:lpstr>Diapositiva 35</vt:lpstr>
      <vt:lpstr>Diapositiva 36</vt:lpstr>
      <vt:lpstr>Otro migro del Espíritu Santo</vt:lpstr>
      <vt:lpstr>Diapositiva 38</vt:lpstr>
      <vt:lpstr>Diapositiva 39</vt:lpstr>
      <vt:lpstr>Diapositiva 40</vt:lpstr>
      <vt:lpstr>¿A quién nos parecemos?</vt:lpstr>
      <vt:lpstr>Diapositiva 42</vt:lpstr>
      <vt:lpstr>¿Cómo recuperar nuevamente la imagen perdida?</vt:lpstr>
      <vt:lpstr>Diapositiva 44</vt:lpstr>
      <vt:lpstr>Diapositiva 45</vt:lpstr>
      <vt:lpstr>Diapositiva 46</vt:lpstr>
      <vt:lpstr>Diapositiva 47</vt:lpstr>
      <vt:lpstr>Diapositiva 48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Transformación en Cristo</dc:title>
  <dc:creator>HUMBERTO</dc:creator>
  <cp:lastModifiedBy>FAMILIA FIERRO CH</cp:lastModifiedBy>
  <cp:revision>173</cp:revision>
  <dcterms:created xsi:type="dcterms:W3CDTF">2010-02-04T02:22:51Z</dcterms:created>
  <dcterms:modified xsi:type="dcterms:W3CDTF">2012-02-14T06:52:14Z</dcterms:modified>
</cp:coreProperties>
</file>